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01"/>
  </p:notesMasterIdLst>
  <p:handoutMasterIdLst>
    <p:handoutMasterId r:id="rId102"/>
  </p:handoutMasterIdLst>
  <p:sldIdLst>
    <p:sldId id="384" r:id="rId2"/>
    <p:sldId id="623" r:id="rId3"/>
    <p:sldId id="624" r:id="rId4"/>
    <p:sldId id="625" r:id="rId5"/>
    <p:sldId id="626" r:id="rId6"/>
    <p:sldId id="622" r:id="rId7"/>
    <p:sldId id="385" r:id="rId8"/>
    <p:sldId id="394" r:id="rId9"/>
    <p:sldId id="380" r:id="rId10"/>
    <p:sldId id="395" r:id="rId11"/>
    <p:sldId id="397" r:id="rId12"/>
    <p:sldId id="396" r:id="rId13"/>
    <p:sldId id="502" r:id="rId14"/>
    <p:sldId id="537" r:id="rId15"/>
    <p:sldId id="564" r:id="rId16"/>
    <p:sldId id="420" r:id="rId17"/>
    <p:sldId id="399" r:id="rId18"/>
    <p:sldId id="400" r:id="rId19"/>
    <p:sldId id="401" r:id="rId20"/>
    <p:sldId id="402" r:id="rId21"/>
    <p:sldId id="503" r:id="rId22"/>
    <p:sldId id="504" r:id="rId23"/>
    <p:sldId id="569" r:id="rId24"/>
    <p:sldId id="570" r:id="rId25"/>
    <p:sldId id="571" r:id="rId26"/>
    <p:sldId id="572" r:id="rId27"/>
    <p:sldId id="573" r:id="rId28"/>
    <p:sldId id="574" r:id="rId29"/>
    <p:sldId id="575" r:id="rId30"/>
    <p:sldId id="576" r:id="rId31"/>
    <p:sldId id="577" r:id="rId32"/>
    <p:sldId id="578" r:id="rId33"/>
    <p:sldId id="579" r:id="rId34"/>
    <p:sldId id="580" r:id="rId35"/>
    <p:sldId id="581" r:id="rId36"/>
    <p:sldId id="582" r:id="rId37"/>
    <p:sldId id="583" r:id="rId38"/>
    <p:sldId id="584" r:id="rId39"/>
    <p:sldId id="585" r:id="rId40"/>
    <p:sldId id="586" r:id="rId41"/>
    <p:sldId id="587" r:id="rId42"/>
    <p:sldId id="588" r:id="rId43"/>
    <p:sldId id="589" r:id="rId44"/>
    <p:sldId id="590" r:id="rId45"/>
    <p:sldId id="617" r:id="rId46"/>
    <p:sldId id="618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00" r:id="rId56"/>
    <p:sldId id="539" r:id="rId57"/>
    <p:sldId id="505" r:id="rId58"/>
    <p:sldId id="506" r:id="rId59"/>
    <p:sldId id="507" r:id="rId60"/>
    <p:sldId id="510" r:id="rId61"/>
    <p:sldId id="511" r:id="rId62"/>
    <p:sldId id="601" r:id="rId63"/>
    <p:sldId id="602" r:id="rId64"/>
    <p:sldId id="603" r:id="rId65"/>
    <p:sldId id="497" r:id="rId66"/>
    <p:sldId id="524" r:id="rId67"/>
    <p:sldId id="526" r:id="rId68"/>
    <p:sldId id="404" r:id="rId69"/>
    <p:sldId id="604" r:id="rId70"/>
    <p:sldId id="605" r:id="rId71"/>
    <p:sldId id="606" r:id="rId72"/>
    <p:sldId id="607" r:id="rId73"/>
    <p:sldId id="608" r:id="rId74"/>
    <p:sldId id="609" r:id="rId75"/>
    <p:sldId id="610" r:id="rId76"/>
    <p:sldId id="611" r:id="rId77"/>
    <p:sldId id="612" r:id="rId78"/>
    <p:sldId id="613" r:id="rId79"/>
    <p:sldId id="614" r:id="rId80"/>
    <p:sldId id="498" r:id="rId81"/>
    <p:sldId id="407" r:id="rId82"/>
    <p:sldId id="408" r:id="rId83"/>
    <p:sldId id="619" r:id="rId84"/>
    <p:sldId id="409" r:id="rId85"/>
    <p:sldId id="411" r:id="rId86"/>
    <p:sldId id="615" r:id="rId87"/>
    <p:sldId id="620" r:id="rId88"/>
    <p:sldId id="616" r:id="rId89"/>
    <p:sldId id="621" r:id="rId90"/>
    <p:sldId id="627" r:id="rId91"/>
    <p:sldId id="628" r:id="rId92"/>
    <p:sldId id="629" r:id="rId93"/>
    <p:sldId id="630" r:id="rId94"/>
    <p:sldId id="631" r:id="rId95"/>
    <p:sldId id="257" r:id="rId96"/>
    <p:sldId id="264" r:id="rId97"/>
    <p:sldId id="258" r:id="rId98"/>
    <p:sldId id="263" r:id="rId99"/>
    <p:sldId id="355" r:id="rId100"/>
  </p:sldIdLst>
  <p:sldSz cx="12192000" cy="6858000"/>
  <p:notesSz cx="6858000" cy="9144000"/>
  <p:embeddedFontLst>
    <p:embeddedFont>
      <p:font typeface="맑은 고딕" panose="020B0503020000020004" pitchFamily="50" charset="-127"/>
      <p:regular r:id="rId103"/>
      <p:bold r:id="rId104"/>
    </p:embeddedFont>
    <p:embeddedFont>
      <p:font typeface="Wingdings 2" panose="05020102010507070707" pitchFamily="18" charset="2"/>
      <p:regular r:id="rId105"/>
    </p:embeddedFont>
    <p:embeddedFont>
      <p:font typeface="HY견고딕" panose="02030600000101010101" pitchFamily="18" charset="-127"/>
      <p:regular r:id="rId106"/>
    </p:embeddedFont>
    <p:embeddedFont>
      <p:font typeface="Georgia" panose="02040502050405020303" pitchFamily="18" charset="0"/>
      <p:regular r:id="rId107"/>
      <p:bold r:id="rId108"/>
      <p:italic r:id="rId109"/>
      <p:boldItalic r:id="rId110"/>
    </p:embeddedFont>
    <p:embeddedFont>
      <p:font typeface="Verdana" panose="020B0604030504040204" pitchFamily="34" charset="0"/>
      <p:regular r:id="rId111"/>
      <p:bold r:id="rId112"/>
      <p:italic r:id="rId113"/>
      <p:boldItalic r:id="rId114"/>
    </p:embeddedFont>
    <p:embeddedFont>
      <p:font typeface="Tahoma" panose="020B0604030504040204" pitchFamily="34" charset="0"/>
      <p:regular r:id="rId115"/>
      <p:bold r:id="rId1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이재욱" initials="UK" lastIdx="8" clrIdx="0">
    <p:extLst>
      <p:ext uri="{19B8F6BF-5375-455C-9EA6-DF929625EA0E}">
        <p15:presenceInfo xmlns:p15="http://schemas.microsoft.com/office/powerpoint/2012/main" userId="ee1105785d402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877AC"/>
    <a:srgbClr val="61B8E9"/>
    <a:srgbClr val="E46C0A"/>
    <a:srgbClr val="FFFFFF"/>
    <a:srgbClr val="FEEFEC"/>
    <a:srgbClr val="E5E4F2"/>
    <a:srgbClr val="F2DCDB"/>
    <a:srgbClr val="1798AA"/>
    <a:srgbClr val="B93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60" d="100"/>
          <a:sy n="60" d="100"/>
        </p:scale>
        <p:origin x="78" y="11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C7F7F-68C2-405F-873B-5AAA20E84D40}" type="datetimeFigureOut">
              <a:rPr lang="ko-KR" altLang="en-US" smtClean="0"/>
              <a:t>2024-01-27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450AE-2FE7-4A7A-8E47-205D68597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6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7450AE-2FE7-4A7A-8E47-205D685979F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4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09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 hasCustomPrompt="1"/>
          </p:nvPr>
        </p:nvSpPr>
        <p:spPr>
          <a:xfrm>
            <a:off x="0" y="2489393"/>
            <a:ext cx="12192000" cy="112585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ctr">
              <a:defRPr sz="48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절 제목 추가</a:t>
            </a:r>
          </a:p>
        </p:txBody>
      </p:sp>
    </p:spTree>
    <p:extLst>
      <p:ext uri="{BB962C8B-B14F-4D97-AF65-F5344CB8AC3E}">
        <p14:creationId xmlns:p14="http://schemas.microsoft.com/office/powerpoint/2010/main" val="24229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6341" y="3633909"/>
            <a:ext cx="11395382" cy="2737648"/>
          </a:xfrm>
        </p:spPr>
        <p:txBody>
          <a:bodyPr/>
          <a:lstStyle>
            <a:lvl1pPr marL="176213" indent="-1762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lang="ko-KR" altLang="en-US" sz="2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2" y="1348823"/>
            <a:ext cx="2095761" cy="1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개요 내용 삽입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6" y="1079008"/>
            <a:ext cx="5414276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본문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41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err="1"/>
              <a:t>따라해보기</a:t>
            </a:r>
            <a:r>
              <a:rPr lang="en-US" altLang="ko-KR" dirty="0"/>
              <a:t>, </a:t>
            </a:r>
            <a:r>
              <a:rPr lang="ko-KR" altLang="en-US" dirty="0" err="1"/>
              <a:t>혼자해보기</a:t>
            </a:r>
            <a:r>
              <a:rPr lang="ko-KR" altLang="en-US" dirty="0"/>
              <a:t>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+mj-ea"/>
              <a:buAutoNum type="circleNumDbPlai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3900" indent="-4572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+mj-ea"/>
              <a:buAutoNum type="circleNumDbPlain"/>
              <a:defRPr sz="2000" b="0"/>
            </a:lvl2pPr>
            <a:lvl3pPr marL="790575" indent="-342900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+mj-ea"/>
              <a:buAutoNum type="circleNumDbPlain"/>
              <a:defRPr sz="1800"/>
            </a:lvl3pPr>
            <a:lvl4pPr marL="971550" indent="-342900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+mj-ea"/>
              <a:buAutoNum type="circleNumDbPlain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32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106376" y="6309321"/>
            <a:ext cx="1790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yhwsoon@naver.com</a:t>
            </a:r>
            <a:endParaRPr lang="ko-KR" altLang="ko-KR" sz="1100" b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5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381001" y="0"/>
            <a:ext cx="197041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우분투 리눅스 설치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144252" y="6550026"/>
            <a:ext cx="6014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/5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642918"/>
            <a:ext cx="10972800" cy="642942"/>
          </a:xfrm>
        </p:spPr>
        <p:txBody>
          <a:bodyPr>
            <a:normAutofit/>
          </a:bodyPr>
          <a:lstStyle>
            <a:lvl1pPr>
              <a:defRPr sz="3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57298"/>
            <a:ext cx="10972800" cy="5143536"/>
          </a:xfrm>
        </p:spPr>
        <p:txBody>
          <a:bodyPr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71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2024-01-27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08" r:id="rId3"/>
    <p:sldLayoutId id="2147483715" r:id="rId4"/>
    <p:sldLayoutId id="2147483695" r:id="rId5"/>
    <p:sldLayoutId id="2147483714" r:id="rId6"/>
    <p:sldLayoutId id="2147483716" r:id="rId7"/>
    <p:sldLayoutId id="2147483699" r:id="rId8"/>
    <p:sldLayoutId id="2147483717" r:id="rId9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-168696" y="2060848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연습문제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9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8386" y="1079008"/>
            <a:ext cx="4549501" cy="5518344"/>
          </a:xfrm>
        </p:spPr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우분투 패키지 이해하기</a:t>
            </a:r>
            <a:endParaRPr lang="en-US" altLang="ko-KR" dirty="0"/>
          </a:p>
          <a:p>
            <a:pPr lvl="1"/>
            <a:r>
              <a:rPr lang="ko-KR" altLang="en-US" dirty="0"/>
              <a:t>우분투 패키지를 관리하는 명령 익히기</a:t>
            </a:r>
            <a:endParaRPr lang="en-US" altLang="ko-KR" dirty="0"/>
          </a:p>
          <a:p>
            <a:pPr lvl="1"/>
            <a:r>
              <a:rPr lang="ko-KR" altLang="en-US" dirty="0"/>
              <a:t>아카이브를 생성하고 파일을 압축하는 명령 익히기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컴파일러와 </a:t>
            </a:r>
            <a:r>
              <a:rPr lang="en-US" altLang="ko-KR" dirty="0"/>
              <a:t>make </a:t>
            </a:r>
            <a:r>
              <a:rPr lang="ko-KR" altLang="en-US" dirty="0"/>
              <a:t>명령을 사용하여 실행 파일 만드는 방법 익히기</a:t>
            </a:r>
            <a:endParaRPr lang="en-US" altLang="ko-KR" dirty="0"/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4CB577BD-D656-DB39-F8DC-D3E5ED9D2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87" y="1400175"/>
            <a:ext cx="7087469" cy="38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91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우분투 패키지의 개요</a:t>
            </a:r>
          </a:p>
        </p:txBody>
      </p:sp>
    </p:spTree>
    <p:extLst>
      <p:ext uri="{BB962C8B-B14F-4D97-AF65-F5344CB8AC3E}">
        <p14:creationId xmlns:p14="http://schemas.microsoft.com/office/powerpoint/2010/main" val="190908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우분투 패키지의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리눅스는 </a:t>
            </a:r>
            <a:r>
              <a:rPr lang="ko-KR" altLang="en-US" dirty="0" err="1"/>
              <a:t>데비안</a:t>
            </a:r>
            <a:r>
              <a:rPr lang="ko-KR" altLang="en-US" dirty="0"/>
              <a:t> 계열의 패키지를 지원</a:t>
            </a:r>
            <a:r>
              <a:rPr lang="en-US" altLang="ko-KR" dirty="0"/>
              <a:t>(deb </a:t>
            </a:r>
            <a:r>
              <a:rPr lang="ko-KR" altLang="en-US" dirty="0"/>
              <a:t>형식 패키지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우분투 패키지의 특징</a:t>
            </a:r>
            <a:endParaRPr lang="en-US" altLang="ko-KR" dirty="0"/>
          </a:p>
          <a:p>
            <a:pPr lvl="1"/>
            <a:r>
              <a:rPr lang="ko-KR" altLang="en-US" dirty="0"/>
              <a:t>바이너리 파일로 구성되어 있어 컴파일이 필요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패키지의 파일이 관련 디렉터리에 바로 설치된다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패키지를 삭제할 때 관련된 파일을 일괄적으로 삭제할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기존에 설치한 패키지를 삭제하지 않고 바로 업그레이드할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패키지의 설치 상태를 검증할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패키지에 대한 정보를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해당 패키지가 의존하는 패키지가 무엇인지 알려준다</a:t>
            </a:r>
            <a:r>
              <a:rPr lang="en-US" altLang="ko-KR" dirty="0"/>
              <a:t>. </a:t>
            </a:r>
            <a:r>
              <a:rPr lang="ko-KR" altLang="en-US" dirty="0"/>
              <a:t>따라서 의존성이 있는 패키지를 미리 설치할 수도 있고</a:t>
            </a:r>
            <a:r>
              <a:rPr lang="en-US" altLang="ko-KR" dirty="0"/>
              <a:t>, apt-get </a:t>
            </a:r>
            <a:r>
              <a:rPr lang="ko-KR" altLang="en-US" dirty="0"/>
              <a:t>명령을 사용하면 의존성이 있는 패키지가 자동으로 설치된다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7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84863-4E66-C377-F58D-F34DD709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우분투 패키지의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1B5DE4-10FB-4323-63E3-90FE6020F7D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패키지의 카테고리</a:t>
            </a:r>
            <a:endParaRPr lang="en-US" altLang="ko-KR" dirty="0"/>
          </a:p>
          <a:p>
            <a:pPr lvl="1"/>
            <a:r>
              <a:rPr lang="ko-KR" altLang="en-US" dirty="0"/>
              <a:t>우분투는 네 개의 카테고리로 나누어 소프트웨어를 제공</a:t>
            </a:r>
            <a:endParaRPr lang="en-US" altLang="ko-KR" dirty="0"/>
          </a:p>
          <a:p>
            <a:pPr lvl="1"/>
            <a:r>
              <a:rPr lang="en-US" altLang="ko-KR" dirty="0"/>
              <a:t>main: </a:t>
            </a:r>
            <a:r>
              <a:rPr lang="ko-KR" altLang="en-US" dirty="0"/>
              <a:t>우분투에 의해 공식적으로 지원되며 자유롭게 배포할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restricted: </a:t>
            </a:r>
            <a:r>
              <a:rPr lang="ko-KR" altLang="en-US" dirty="0"/>
              <a:t>우분투에 의해 지원되나 완전한 자유 라이선스 소프트웨어는 아니다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universe: </a:t>
            </a:r>
            <a:r>
              <a:rPr lang="ko-KR" altLang="en-US" dirty="0"/>
              <a:t>리눅스에서 사용할 수 있는 대부분의 소프트웨어로 자유 소프트웨어일 수도 있고 아닐 수도 있으며</a:t>
            </a:r>
            <a:r>
              <a:rPr lang="en-US" altLang="ko-KR" dirty="0"/>
              <a:t>, </a:t>
            </a:r>
            <a:r>
              <a:rPr lang="ko-KR" altLang="en-US" dirty="0"/>
              <a:t>기술적 지원을 보장하지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multiverse: </a:t>
            </a:r>
            <a:r>
              <a:rPr lang="ko-KR" altLang="en-US" dirty="0"/>
              <a:t>자유 소프트웨어가 아닌 소프트웨어가 포함되어 있으며</a:t>
            </a:r>
            <a:r>
              <a:rPr lang="en-US" altLang="ko-KR" dirty="0"/>
              <a:t>, </a:t>
            </a:r>
            <a:r>
              <a:rPr lang="ko-KR" altLang="en-US" dirty="0"/>
              <a:t>개인이 직접 라이선스를 확인해야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286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54FB1-4C4B-6D58-0D81-D90B88DA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우분투 패키지의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626F8-C93D-CFE2-BCF9-6471C062EB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패키지의 이름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/>
              <a:t>❶ 패키지명</a:t>
            </a:r>
            <a:r>
              <a:rPr lang="en-US" altLang="ko-KR" dirty="0"/>
              <a:t>: </a:t>
            </a:r>
            <a:r>
              <a:rPr lang="ko-KR" altLang="en-US" dirty="0"/>
              <a:t>패키지의 이름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➋ </a:t>
            </a:r>
            <a:r>
              <a:rPr lang="ko-KR" altLang="en-US" dirty="0"/>
              <a:t>버전</a:t>
            </a:r>
            <a:r>
              <a:rPr lang="en-US" altLang="ko-KR" dirty="0"/>
              <a:t>: </a:t>
            </a:r>
            <a:r>
              <a:rPr lang="ko-KR" altLang="en-US" dirty="0"/>
              <a:t>오리지널 패키지의 버전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➌ </a:t>
            </a:r>
            <a:r>
              <a:rPr lang="ko-KR" altLang="en-US" dirty="0" err="1"/>
              <a:t>데비안</a:t>
            </a:r>
            <a:r>
              <a:rPr lang="ko-KR" altLang="en-US" dirty="0"/>
              <a:t> </a:t>
            </a:r>
            <a:r>
              <a:rPr lang="ko-KR" altLang="en-US" dirty="0" err="1"/>
              <a:t>리비전</a:t>
            </a:r>
            <a:r>
              <a:rPr lang="en-US" altLang="ko-KR" dirty="0"/>
              <a:t>: </a:t>
            </a:r>
            <a:r>
              <a:rPr lang="ko-KR" altLang="en-US" dirty="0"/>
              <a:t>오리지널 패키지 버전을 </a:t>
            </a:r>
            <a:r>
              <a:rPr lang="ko-KR" altLang="en-US" dirty="0" err="1"/>
              <a:t>데비안에</a:t>
            </a:r>
            <a:r>
              <a:rPr lang="ko-KR" altLang="en-US" dirty="0"/>
              <a:t> 적용한 </a:t>
            </a:r>
            <a:r>
              <a:rPr lang="ko-KR" altLang="en-US" dirty="0" err="1"/>
              <a:t>리비전</a:t>
            </a:r>
            <a:r>
              <a:rPr lang="ko-KR" altLang="en-US" dirty="0"/>
              <a:t> 번호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➍ ubuntu</a:t>
            </a:r>
            <a:r>
              <a:rPr lang="ko-KR" altLang="en-US" dirty="0"/>
              <a:t>우분투 </a:t>
            </a:r>
            <a:r>
              <a:rPr lang="ko-KR" altLang="en-US" dirty="0" err="1"/>
              <a:t>리비전</a:t>
            </a:r>
            <a:r>
              <a:rPr lang="en-US" altLang="ko-KR" dirty="0"/>
              <a:t>: </a:t>
            </a:r>
            <a:r>
              <a:rPr lang="ko-KR" altLang="en-US" dirty="0"/>
              <a:t>오리지널 또는 </a:t>
            </a:r>
            <a:r>
              <a:rPr lang="ko-KR" altLang="en-US" dirty="0" err="1"/>
              <a:t>데비안</a:t>
            </a:r>
            <a:r>
              <a:rPr lang="ko-KR" altLang="en-US" dirty="0"/>
              <a:t> 패키지를 우분투에 적용한 </a:t>
            </a:r>
            <a:r>
              <a:rPr lang="ko-KR" altLang="en-US" dirty="0" err="1"/>
              <a:t>리비전</a:t>
            </a:r>
            <a:r>
              <a:rPr lang="ko-KR" altLang="en-US" dirty="0"/>
              <a:t> 번호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➎  </a:t>
            </a:r>
            <a:r>
              <a:rPr lang="ko-KR" altLang="en-US" dirty="0"/>
              <a:t>아키텍처</a:t>
            </a:r>
            <a:r>
              <a:rPr lang="en-US" altLang="ko-KR" dirty="0"/>
              <a:t>: </a:t>
            </a:r>
            <a:r>
              <a:rPr lang="ko-KR" altLang="en-US" dirty="0"/>
              <a:t>사용하는 시스템 아키텍처로 </a:t>
            </a:r>
            <a:r>
              <a:rPr lang="en-US" altLang="ko-KR" dirty="0"/>
              <a:t>all</a:t>
            </a:r>
            <a:r>
              <a:rPr lang="ko-KR" altLang="en-US" dirty="0"/>
              <a:t>은 시스템의 종류와 상관없이 사용할 수 있는 것이고</a:t>
            </a:r>
            <a:r>
              <a:rPr lang="en-US" altLang="ko-KR" dirty="0"/>
              <a:t>, amd64</a:t>
            </a:r>
            <a:r>
              <a:rPr lang="ko-KR" altLang="en-US" dirty="0"/>
              <a:t>는 </a:t>
            </a:r>
            <a:r>
              <a:rPr lang="en-US" altLang="ko-KR" dirty="0"/>
              <a:t>64</a:t>
            </a:r>
            <a:r>
              <a:rPr lang="ko-KR" altLang="en-US" dirty="0"/>
              <a:t>비트 운영체제임을 의미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➏ </a:t>
            </a:r>
            <a:r>
              <a:rPr lang="ko-KR" altLang="en-US" dirty="0"/>
              <a:t>확장자</a:t>
            </a:r>
            <a:r>
              <a:rPr lang="en-US" altLang="ko-KR" dirty="0"/>
              <a:t>: </a:t>
            </a:r>
            <a:r>
              <a:rPr lang="ko-KR" altLang="en-US" dirty="0"/>
              <a:t>확장자로 </a:t>
            </a:r>
            <a:r>
              <a:rPr lang="en-US" altLang="ko-KR" dirty="0"/>
              <a:t>.deb</a:t>
            </a:r>
            <a:r>
              <a:rPr lang="ko-KR" altLang="en-US" dirty="0"/>
              <a:t>를 사용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FB75A18-ABA1-65A1-D6E3-B62403336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35"/>
          <a:stretch/>
        </p:blipFill>
        <p:spPr>
          <a:xfrm>
            <a:off x="983432" y="1700808"/>
            <a:ext cx="842493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DD97B-92D6-018B-9304-D2114323C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우분투 패키지의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3AB86-C69C-67AD-A8B9-EFFEF55B88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패키지 저장소</a:t>
            </a:r>
            <a:endParaRPr lang="en-US" altLang="ko-KR" dirty="0"/>
          </a:p>
          <a:p>
            <a:pPr lvl="1"/>
            <a:r>
              <a:rPr lang="ko-KR" altLang="en-US" dirty="0"/>
              <a:t> 패키지 저장소에 대한 정보는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en-US" altLang="ko-KR" dirty="0"/>
              <a:t>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r>
              <a:rPr lang="ko-KR" altLang="en-US" dirty="0"/>
              <a:t>이 파일을 수정하면 저장소를 추가하거나 삭제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패키지 유형</a:t>
            </a:r>
            <a:r>
              <a:rPr lang="en-US" altLang="ko-KR" dirty="0"/>
              <a:t>: deb</a:t>
            </a:r>
            <a:r>
              <a:rPr lang="ko-KR" altLang="en-US" dirty="0"/>
              <a:t>는 바이너리 패키지의 저장소를</a:t>
            </a:r>
            <a:r>
              <a:rPr lang="en-US" altLang="ko-KR" dirty="0"/>
              <a:t>, deb-</a:t>
            </a:r>
            <a:r>
              <a:rPr lang="en-US" altLang="ko-KR" dirty="0" err="1"/>
              <a:t>src</a:t>
            </a:r>
            <a:r>
              <a:rPr lang="ko-KR" altLang="en-US" dirty="0"/>
              <a:t>는 패키지의 소스 저장소를 의미</a:t>
            </a:r>
            <a:r>
              <a:rPr lang="en-US" altLang="ko-KR" dirty="0"/>
              <a:t>, </a:t>
            </a:r>
            <a:r>
              <a:rPr lang="ko-KR" altLang="en-US" dirty="0"/>
              <a:t>보통 한 저장소에 바이너리와 소스를 함께 저장</a:t>
            </a:r>
            <a:endParaRPr lang="en-US" altLang="ko-KR" dirty="0"/>
          </a:p>
          <a:p>
            <a:pPr lvl="2"/>
            <a:r>
              <a:rPr lang="ko-KR" altLang="en-US" dirty="0"/>
              <a:t>저장소 주소</a:t>
            </a:r>
            <a:r>
              <a:rPr lang="en-US" altLang="ko-KR" dirty="0"/>
              <a:t>: http </a:t>
            </a:r>
            <a:r>
              <a:rPr lang="ko-KR" altLang="en-US" dirty="0"/>
              <a:t>프로토콜을 사용하는 </a:t>
            </a:r>
            <a:r>
              <a:rPr lang="en-US" altLang="ko-KR" dirty="0"/>
              <a:t>URL </a:t>
            </a:r>
            <a:r>
              <a:rPr lang="ko-KR" altLang="en-US" dirty="0"/>
              <a:t>주소를 사용</a:t>
            </a:r>
            <a:endParaRPr lang="en-US" altLang="ko-KR" dirty="0"/>
          </a:p>
          <a:p>
            <a:pPr lvl="2"/>
            <a:r>
              <a:rPr lang="ko-KR" altLang="en-US" dirty="0"/>
              <a:t>우분투 버전 정보</a:t>
            </a:r>
            <a:r>
              <a:rPr lang="en-US" altLang="ko-KR" dirty="0"/>
              <a:t>: </a:t>
            </a:r>
            <a:r>
              <a:rPr lang="ko-KR" altLang="en-US" dirty="0"/>
              <a:t>저장소에서 관리하는 패키지에 해당하는 우분투의 버전을 이름으로 표시</a:t>
            </a:r>
            <a:endParaRPr lang="en-US" altLang="ko-KR" dirty="0"/>
          </a:p>
          <a:p>
            <a:pPr lvl="2"/>
            <a:r>
              <a:rPr lang="ko-KR" altLang="en-US" dirty="0"/>
              <a:t>카테고리</a:t>
            </a:r>
            <a:r>
              <a:rPr lang="en-US" altLang="ko-KR" dirty="0"/>
              <a:t>: </a:t>
            </a:r>
            <a:r>
              <a:rPr lang="ko-KR" altLang="en-US" dirty="0"/>
              <a:t>저장소가 가지고 있는 소프트웨어 카테고리</a:t>
            </a:r>
            <a:r>
              <a:rPr lang="en-US" altLang="ko-KR" dirty="0"/>
              <a:t>(main, restricted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표시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572E5D-E1FD-0BF6-1325-BC9E6DB9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420888"/>
            <a:ext cx="7632848" cy="22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8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우분투 패키지 설치</a:t>
            </a:r>
          </a:p>
        </p:txBody>
      </p:sp>
    </p:spTree>
    <p:extLst>
      <p:ext uri="{BB962C8B-B14F-4D97-AF65-F5344CB8AC3E}">
        <p14:creationId xmlns:p14="http://schemas.microsoft.com/office/powerpoint/2010/main" val="222687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명령으로 패키지 관리하기</a:t>
            </a:r>
            <a:r>
              <a:rPr lang="en-US" altLang="ko-KR" dirty="0"/>
              <a:t>: apt-get, apt-cache</a:t>
            </a:r>
          </a:p>
          <a:p>
            <a:r>
              <a:rPr lang="en-US" altLang="ko-KR" dirty="0"/>
              <a:t>apt-cache </a:t>
            </a:r>
            <a:r>
              <a:rPr lang="ko-KR" altLang="en-US" dirty="0"/>
              <a:t>명령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22975FC-744C-A486-4DA3-2ABA4C5E1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700808"/>
            <a:ext cx="854397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캐시 통계 정보 보기</a:t>
            </a:r>
            <a:r>
              <a:rPr lang="en-US" altLang="ko-KR" dirty="0"/>
              <a:t>: apt-cache stats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전체 패키지 이름</a:t>
            </a:r>
            <a:r>
              <a:rPr lang="en-US" altLang="ko-KR" dirty="0"/>
              <a:t>: </a:t>
            </a:r>
            <a:r>
              <a:rPr lang="ko-KR" altLang="en-US" dirty="0"/>
              <a:t>캐시에 있는 패키지 이름의 전체 개수</a:t>
            </a:r>
            <a:endParaRPr lang="en-US" altLang="ko-KR" dirty="0"/>
          </a:p>
          <a:p>
            <a:pPr lvl="1"/>
            <a:r>
              <a:rPr lang="ko-KR" altLang="en-US" dirty="0"/>
              <a:t>일반 패키지</a:t>
            </a:r>
            <a:r>
              <a:rPr lang="en-US" altLang="ko-KR" dirty="0"/>
              <a:t>: </a:t>
            </a:r>
            <a:r>
              <a:rPr lang="ko-KR" altLang="en-US" dirty="0"/>
              <a:t>일반적으로 사용하는 패키지의 개수를 의미</a:t>
            </a:r>
            <a:endParaRPr lang="en-US" altLang="ko-KR" dirty="0"/>
          </a:p>
          <a:p>
            <a:pPr lvl="1"/>
            <a:r>
              <a:rPr lang="ko-KR" altLang="en-US" dirty="0"/>
              <a:t>순수 가상 패키지</a:t>
            </a:r>
            <a:r>
              <a:rPr lang="en-US" altLang="ko-KR" dirty="0"/>
              <a:t>: </a:t>
            </a:r>
          </a:p>
          <a:p>
            <a:pPr lvl="2"/>
            <a:r>
              <a:rPr lang="ko-KR" altLang="en-US" dirty="0"/>
              <a:t>패키지의 이름만 제공하며 별도의 패키지가 있는 것은 아님</a:t>
            </a:r>
            <a:endParaRPr lang="en-US" altLang="ko-KR" dirty="0"/>
          </a:p>
          <a:p>
            <a:pPr lvl="1"/>
            <a:r>
              <a:rPr lang="ko-KR" altLang="en-US" dirty="0"/>
              <a:t>단일 가상 패키지</a:t>
            </a:r>
            <a:r>
              <a:rPr lang="en-US" altLang="ko-KR" dirty="0"/>
              <a:t>: </a:t>
            </a:r>
            <a:r>
              <a:rPr lang="ko-KR" altLang="en-US" dirty="0"/>
              <a:t>한 패키지가 특정한 가상 패키지의 기능을 제공</a:t>
            </a:r>
          </a:p>
          <a:p>
            <a:pPr lvl="1"/>
            <a:r>
              <a:rPr lang="ko-KR" altLang="en-US" dirty="0"/>
              <a:t>혼합 가상 패키지 </a:t>
            </a:r>
            <a:r>
              <a:rPr lang="en-US" altLang="ko-KR" dirty="0"/>
              <a:t>: </a:t>
            </a:r>
            <a:r>
              <a:rPr lang="ko-KR" altLang="en-US" dirty="0"/>
              <a:t>특정한 가상 패키지를 제공하거나 가상 패키지의 이름을 패키지 이름으로 사용</a:t>
            </a:r>
            <a:endParaRPr lang="en-US" altLang="ko-KR" dirty="0"/>
          </a:p>
          <a:p>
            <a:pPr lvl="1"/>
            <a:r>
              <a:rPr lang="ko-KR" altLang="en-US" dirty="0"/>
              <a:t>빠짐</a:t>
            </a:r>
            <a:r>
              <a:rPr lang="en-US" altLang="ko-KR" dirty="0"/>
              <a:t>: </a:t>
            </a:r>
            <a:r>
              <a:rPr lang="ko-KR" altLang="en-US" dirty="0"/>
              <a:t>의존성은 있지만 어떠한 패키지도 제공하지 않는 패키지</a:t>
            </a:r>
            <a:endParaRPr lang="en-US" altLang="ko-KR" dirty="0"/>
          </a:p>
          <a:p>
            <a:pPr lvl="1"/>
            <a:r>
              <a:rPr lang="ko-KR" altLang="en-US" dirty="0"/>
              <a:t>개별 버전 전체</a:t>
            </a:r>
            <a:r>
              <a:rPr lang="en-US" altLang="ko-KR" dirty="0"/>
              <a:t>: </a:t>
            </a:r>
            <a:r>
              <a:rPr lang="ko-KR" altLang="en-US" dirty="0"/>
              <a:t>캐시에 있는 패키지 버전의 개수를 의미</a:t>
            </a:r>
            <a:endParaRPr lang="en-US" altLang="ko-KR" dirty="0"/>
          </a:p>
          <a:p>
            <a:pPr lvl="1"/>
            <a:r>
              <a:rPr lang="ko-KR" altLang="en-US" dirty="0"/>
              <a:t>전체 의존성 </a:t>
            </a:r>
            <a:r>
              <a:rPr lang="en-US" altLang="ko-KR" dirty="0"/>
              <a:t>: </a:t>
            </a:r>
            <a:r>
              <a:rPr lang="ko-KR" altLang="en-US" dirty="0"/>
              <a:t>캐시에 있는 모든 패키지의 의존성 관계를 의미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871ED2-943E-EA8B-EC4B-74A50392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079008"/>
            <a:ext cx="3896422" cy="233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22" name="내용 개체 틀 21">
            <a:extLst>
              <a:ext uri="{FF2B5EF4-FFF2-40B4-BE49-F238E27FC236}">
                <a16:creationId xmlns:a16="http://schemas.microsoft.com/office/drawing/2014/main" id="{E80600C9-10AB-2C44-28CE-723E3C32D00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 가능한 패키지 이름 보기</a:t>
            </a:r>
            <a:r>
              <a:rPr lang="en-US" altLang="ko-KR" dirty="0"/>
              <a:t>: apt-cache </a:t>
            </a:r>
            <a:r>
              <a:rPr lang="en-US" altLang="ko-KR" dirty="0" err="1"/>
              <a:t>pkgnames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5A8664A-F8B8-33B0-FD0E-31915FD0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7632848" cy="47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01. nmcli </a:t>
            </a:r>
            <a:r>
              <a:rPr lang="ko-KR" altLang="en-US" dirty="0"/>
              <a:t>명령으로 현재 네트워크의 연결 프로파일을 확인하는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nmcli net show </a:t>
            </a:r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en-US" altLang="ko-KR" dirty="0">
                <a:solidFill>
                  <a:srgbClr val="FF0000"/>
                </a:solidFill>
              </a:rPr>
              <a:t>nmcli con </a:t>
            </a:r>
            <a:r>
              <a:rPr lang="en-US" altLang="ko-KR" dirty="0" smtClean="0">
                <a:solidFill>
                  <a:srgbClr val="FF0000"/>
                </a:solidFill>
              </a:rPr>
              <a:t>show 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③ </a:t>
            </a:r>
            <a:r>
              <a:rPr lang="en-US" altLang="ko-KR" dirty="0"/>
              <a:t>nmcli net on     </a:t>
            </a:r>
            <a:r>
              <a:rPr lang="ko-KR" altLang="en-US" dirty="0"/>
              <a:t>④ </a:t>
            </a:r>
            <a:r>
              <a:rPr lang="en-US" altLang="ko-KR" dirty="0"/>
              <a:t>nmcli con on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02. ip </a:t>
            </a:r>
            <a:r>
              <a:rPr lang="ko-KR" altLang="en-US" dirty="0"/>
              <a:t>명령을 사용하여 기본 게이트웨이를 </a:t>
            </a:r>
            <a:r>
              <a:rPr lang="en-US" altLang="ko-KR" dirty="0"/>
              <a:t>192.168.10.1</a:t>
            </a:r>
            <a:r>
              <a:rPr lang="ko-KR" altLang="en-US" dirty="0"/>
              <a:t>로 설정하는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ip route add gateway via 192.168.10.1 dev ens33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② ip route add default gw via 192.168.10.1 dev ens33</a:t>
            </a:r>
          </a:p>
          <a:p>
            <a:pPr marL="0" indent="0">
              <a:buNone/>
            </a:pPr>
            <a:r>
              <a:rPr lang="en-US" altLang="ko-KR" dirty="0"/>
              <a:t>   ③ ip route add default via 192.168.10.1 dev ens33</a:t>
            </a:r>
          </a:p>
          <a:p>
            <a:pPr marL="0" indent="0">
              <a:buNone/>
            </a:pPr>
            <a:r>
              <a:rPr lang="en-US" altLang="ko-KR" dirty="0"/>
              <a:t>   ④ ip route add gw via 192.168.10.1 dev ens33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603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이름 검색하기</a:t>
            </a:r>
            <a:r>
              <a:rPr lang="en-US" altLang="ko-KR" dirty="0"/>
              <a:t>: apt-cache search </a:t>
            </a:r>
            <a:r>
              <a:rPr lang="ko-KR" altLang="en-US" dirty="0"/>
              <a:t>명령</a:t>
            </a:r>
            <a:endParaRPr lang="en-US" altLang="ko-KR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8129569-EFD9-0264-1171-2462B87E9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72816"/>
            <a:ext cx="10916794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1116-38BA-E998-5035-1D105C73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FEC37-5B50-73A3-B70F-90F842500B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030223" cy="5518344"/>
          </a:xfrm>
        </p:spPr>
        <p:txBody>
          <a:bodyPr/>
          <a:lstStyle/>
          <a:p>
            <a:r>
              <a:rPr lang="ko-KR" altLang="en-US" dirty="0"/>
              <a:t>패키지 정보 검색하기</a:t>
            </a:r>
            <a:r>
              <a:rPr lang="en-US" altLang="ko-KR" dirty="0"/>
              <a:t>: apt-cache show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ko-KR" altLang="en-US" dirty="0"/>
              <a:t>버전</a:t>
            </a:r>
            <a:r>
              <a:rPr lang="en-US" altLang="ko-KR" dirty="0"/>
              <a:t>, </a:t>
            </a:r>
            <a:r>
              <a:rPr lang="ko-KR" altLang="en-US" dirty="0"/>
              <a:t>패키지 크기</a:t>
            </a:r>
            <a:r>
              <a:rPr lang="en-US" altLang="ko-KR" dirty="0"/>
              <a:t>, </a:t>
            </a:r>
            <a:r>
              <a:rPr lang="ko-KR" altLang="en-US" dirty="0"/>
              <a:t>카테고리</a:t>
            </a:r>
            <a:r>
              <a:rPr lang="en-US" altLang="ko-KR" dirty="0"/>
              <a:t>, </a:t>
            </a:r>
            <a:r>
              <a:rPr lang="ko-KR" altLang="en-US" dirty="0" err="1"/>
              <a:t>체크섬</a:t>
            </a:r>
            <a:r>
              <a:rPr lang="ko-KR" altLang="en-US" dirty="0"/>
              <a:t> 등 패키지에 관한 정보를 확인하려면 </a:t>
            </a:r>
            <a:r>
              <a:rPr lang="en-US" altLang="ko-KR" dirty="0"/>
              <a:t>show </a:t>
            </a:r>
            <a:r>
              <a:rPr lang="ko-KR" altLang="en-US" dirty="0"/>
              <a:t>서브 명령을 사용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AC1227-E5BA-85B8-CBB6-928351F9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452756"/>
            <a:ext cx="8856984" cy="42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265DC-15DC-C366-4B5C-5DD21CCF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8A72A-A6E0-C31D-A94E-62EA7B53FC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의존성 검색하기</a:t>
            </a:r>
            <a:r>
              <a:rPr lang="en-US" altLang="ko-KR" dirty="0"/>
              <a:t>: apt-cache </a:t>
            </a:r>
            <a:r>
              <a:rPr lang="en-US" altLang="ko-KR" dirty="0" err="1"/>
              <a:t>showpkg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109950-A321-2D32-1EF4-A3CAF28C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1574919"/>
            <a:ext cx="8768184" cy="172819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E92297-2873-162B-5BFD-DBA08AA9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25" y="3429000"/>
            <a:ext cx="8768183" cy="33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0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91417E-0A07-6C8D-DF50-C9814CB5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187A8-08D6-D7D7-3FB8-68E64007BAE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958215" cy="5518344"/>
          </a:xfrm>
        </p:spPr>
        <p:txBody>
          <a:bodyPr/>
          <a:lstStyle/>
          <a:p>
            <a:r>
              <a:rPr lang="en-US" altLang="ko-KR" dirty="0"/>
              <a:t>apt-get </a:t>
            </a:r>
            <a:r>
              <a:rPr lang="ko-KR" altLang="en-US" dirty="0"/>
              <a:t>명령</a:t>
            </a:r>
            <a:r>
              <a:rPr lang="en-US" altLang="ko-KR" dirty="0"/>
              <a:t>: </a:t>
            </a:r>
            <a:r>
              <a:rPr lang="ko-KR" altLang="en-US" dirty="0"/>
              <a:t>패키지 저장소를 업데이트하고 패키지를 설치하거나 제거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EE6F17-5D69-E7CE-4E54-557E2395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2" y="1628800"/>
            <a:ext cx="7897347" cy="50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1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6A6A4-62AC-BD63-B224-37F1C6EB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5DBD-CE50-9F25-069E-47E6D0E1B8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 패키지 정보 업데이트하기</a:t>
            </a:r>
            <a:r>
              <a:rPr lang="en-US" altLang="ko-KR" dirty="0"/>
              <a:t>: apt-get update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update </a:t>
            </a:r>
            <a:r>
              <a:rPr lang="ko-KR" altLang="en-US" dirty="0"/>
              <a:t>서브 명령은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/apt/</a:t>
            </a:r>
            <a:r>
              <a:rPr lang="en-US" altLang="ko-KR" dirty="0" err="1"/>
              <a:t>sources.list</a:t>
            </a:r>
            <a:r>
              <a:rPr lang="ko-KR" altLang="en-US" dirty="0"/>
              <a:t>에 명시한 저장소로부터 패키지 정보를 읽어와서 </a:t>
            </a:r>
            <a:r>
              <a:rPr lang="en-US" altLang="ko-KR" dirty="0"/>
              <a:t>APT </a:t>
            </a:r>
            <a:r>
              <a:rPr lang="ko-KR" altLang="en-US" dirty="0"/>
              <a:t>캐시를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6CA867-6E02-217A-061F-2871A8CA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492896"/>
            <a:ext cx="996166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6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B1DD3-A8A7-EF81-A732-ED568C73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B3719-BC17-56C8-A3CA-2343AC4FC6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업그레이드하기</a:t>
            </a:r>
            <a:r>
              <a:rPr lang="en-US" altLang="ko-KR" dirty="0"/>
              <a:t>: apt-get upgrade </a:t>
            </a:r>
            <a:r>
              <a:rPr lang="ko-KR" altLang="en-US" dirty="0"/>
              <a:t>명령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3EE7CF-0328-FBC8-E26B-70A41FE8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59839"/>
            <a:ext cx="7848872" cy="3073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1A0725-193C-440E-B139-27AC671D2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72" y="4869160"/>
            <a:ext cx="7870913" cy="187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2099F-433A-1DAA-0D3C-3BC6BEAAEF56}"/>
              </a:ext>
            </a:extLst>
          </p:cNvPr>
          <p:cNvSpPr txBox="1"/>
          <p:nvPr/>
        </p:nvSpPr>
        <p:spPr>
          <a:xfrm>
            <a:off x="7897484" y="5129800"/>
            <a:ext cx="3671123" cy="1350927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업그레이드 시작하면 시간이 걸리므로 여기서는 </a:t>
            </a:r>
            <a:r>
              <a:rPr lang="en-US" altLang="ko-KR" sz="2000" dirty="0"/>
              <a:t>n</a:t>
            </a:r>
            <a:r>
              <a:rPr lang="ko-KR" altLang="en-US" sz="2000" dirty="0"/>
              <a:t>을 선택</a:t>
            </a:r>
          </a:p>
        </p:txBody>
      </p:sp>
    </p:spTree>
    <p:extLst>
      <p:ext uri="{BB962C8B-B14F-4D97-AF65-F5344CB8AC3E}">
        <p14:creationId xmlns:p14="http://schemas.microsoft.com/office/powerpoint/2010/main" val="338303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F4D56-65C9-D223-3C05-C4235D10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7FAFC-4BFE-287F-7426-E2121F80C5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특정 패키지 설치 또는 업그레이드하기</a:t>
            </a:r>
            <a:r>
              <a:rPr lang="en-US" altLang="ko-KR" dirty="0"/>
              <a:t>: apt-get install </a:t>
            </a:r>
            <a:r>
              <a:rPr lang="ko-KR" altLang="en-US" dirty="0"/>
              <a:t>명령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730C9D-0DF6-FBDF-E909-8D9F9C82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67930"/>
            <a:ext cx="8136904" cy="313108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9A1110-953A-E93C-1114-587872495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989437"/>
            <a:ext cx="8100652" cy="13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9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7126-92FE-6F1A-22D3-632E4FD4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D4FC0-EC5D-C09D-779C-344A423007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패키지를 한 번에 설치하려면 패키지 이름을 나열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패키지를 설치할 때 업그레이드를 하지 않으려면 </a:t>
            </a:r>
            <a:r>
              <a:rPr lang="en-US" altLang="ko-KR" dirty="0"/>
              <a:t>--no-upgrade </a:t>
            </a:r>
            <a:r>
              <a:rPr lang="ko-KR" altLang="en-US" dirty="0"/>
              <a:t>옵션을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새로운 패키지를 설치하지 않고 업그레이드만 할 때는 </a:t>
            </a:r>
            <a:r>
              <a:rPr lang="en-US" altLang="ko-KR" dirty="0"/>
              <a:t>--only-upgrade </a:t>
            </a:r>
            <a:r>
              <a:rPr lang="ko-KR" altLang="en-US" dirty="0"/>
              <a:t>옵션을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CB0474-C8D3-F8AD-F5BA-7DDCCA067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00808"/>
            <a:ext cx="5904656" cy="724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7074B7-A791-4259-1548-701315C82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643" y="2933584"/>
            <a:ext cx="6105046" cy="6394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23D9B9-2194-67DD-8A6D-2C6977937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53" y="4376581"/>
            <a:ext cx="6628273" cy="6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2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D3779-813C-A9B8-29A8-DA5D030F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EDECF-B0D8-099A-B0AC-23B59DA51A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삭제하기</a:t>
            </a:r>
            <a:r>
              <a:rPr lang="en-US" altLang="ko-KR" dirty="0"/>
              <a:t>: apt-get remove </a:t>
            </a:r>
            <a:r>
              <a:rPr lang="ko-KR" altLang="en-US" dirty="0"/>
              <a:t>명령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43C158-4676-3315-78D2-61F50880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799"/>
            <a:ext cx="8208912" cy="2872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6E0CBF4-A7B2-4518-38B1-C7BAAF131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591764"/>
            <a:ext cx="8655510" cy="9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47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883C-F169-12DF-F430-D5909E4A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882225-B05A-5AC7-A397-8BA22E74E8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설정 파일을 포함하여 패키지를 삭제하려면 </a:t>
            </a:r>
            <a:r>
              <a:rPr lang="en-US" altLang="ko-KR" dirty="0"/>
              <a:t>purge </a:t>
            </a:r>
            <a:r>
              <a:rPr lang="ko-KR" altLang="en-US" dirty="0"/>
              <a:t>서브 명령을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remove </a:t>
            </a:r>
            <a:r>
              <a:rPr lang="ko-KR" altLang="en-US" dirty="0"/>
              <a:t>서브 명령과 </a:t>
            </a:r>
            <a:r>
              <a:rPr lang="en-US" altLang="ko-KR" dirty="0"/>
              <a:t>--purge </a:t>
            </a:r>
            <a:r>
              <a:rPr lang="ko-KR" altLang="en-US" dirty="0"/>
              <a:t>옵션을 함께 사용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1CB388-A221-DA21-B134-9ED93D12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556792"/>
            <a:ext cx="3974834" cy="648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0CFD0C-8AFA-6A89-ACB8-85B7935C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996952"/>
            <a:ext cx="5554898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호스트 이름을 </a:t>
            </a:r>
            <a:r>
              <a:rPr lang="en-US" altLang="ko-KR" dirty="0"/>
              <a:t>web.server</a:t>
            </a:r>
            <a:r>
              <a:rPr lang="ko-KR" altLang="en-US" dirty="0"/>
              <a:t>로 설정하려고 한다</a:t>
            </a:r>
            <a:r>
              <a:rPr lang="en-US" altLang="ko-KR" dirty="0"/>
              <a:t>. </a:t>
            </a:r>
            <a:r>
              <a:rPr lang="ko-KR" altLang="en-US" dirty="0"/>
              <a:t>맞는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hostname –s </a:t>
            </a:r>
            <a:r>
              <a:rPr lang="en-US" altLang="ko-KR" dirty="0" err="1"/>
              <a:t>web.server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② uname –s web.server</a:t>
            </a:r>
          </a:p>
          <a:p>
            <a:pPr marL="0" indent="0">
              <a:buNone/>
            </a:pPr>
            <a:r>
              <a:rPr lang="en-US" altLang="ko-KR" dirty="0"/>
              <a:t>   ③ hostnamectl –set web.server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④ hostnamectl set-hostname web.server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04. IP </a:t>
            </a:r>
            <a:r>
              <a:rPr lang="ko-KR" altLang="en-US" dirty="0"/>
              <a:t>주소가 </a:t>
            </a:r>
            <a:r>
              <a:rPr lang="en-US" altLang="ko-KR" dirty="0"/>
              <a:t>192.168.10.1</a:t>
            </a:r>
            <a:r>
              <a:rPr lang="ko-KR" altLang="en-US" dirty="0"/>
              <a:t>인 시스템의 </a:t>
            </a:r>
            <a:r>
              <a:rPr lang="en-US" altLang="ko-KR" dirty="0"/>
              <a:t>MAC </a:t>
            </a:r>
            <a:r>
              <a:rPr lang="ko-KR" altLang="en-US" dirty="0"/>
              <a:t>주소를 확인하기 위한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ip addr mac 192.168.10.1 </a:t>
            </a:r>
            <a:r>
              <a:rPr lang="ko-KR" altLang="en-US" dirty="0">
                <a:solidFill>
                  <a:srgbClr val="FF0000"/>
                </a:solidFill>
              </a:rPr>
              <a:t>② </a:t>
            </a:r>
            <a:r>
              <a:rPr lang="en-US" altLang="ko-KR" dirty="0">
                <a:solidFill>
                  <a:srgbClr val="FF0000"/>
                </a:solidFill>
              </a:rPr>
              <a:t>arp 192.168.10.1</a:t>
            </a:r>
            <a:endParaRPr lang="ko-KR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/>
              <a:t>   ③ </a:t>
            </a:r>
            <a:r>
              <a:rPr lang="en-US" altLang="ko-KR" dirty="0"/>
              <a:t>ip mac 192.168.10.1 </a:t>
            </a:r>
            <a:r>
              <a:rPr lang="ko-KR" altLang="en-US" dirty="0"/>
              <a:t>④ </a:t>
            </a:r>
            <a:r>
              <a:rPr lang="en-US" altLang="ko-KR" dirty="0"/>
              <a:t>arp ip 192.168.10.1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950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40874-4DAA-8840-9A59-A37593D0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996B7-627D-3684-2587-71C39304F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자동 정리 및 삭제하기</a:t>
            </a:r>
            <a:r>
              <a:rPr lang="en-US" altLang="ko-KR" dirty="0"/>
              <a:t>: apt-get </a:t>
            </a:r>
            <a:r>
              <a:rPr lang="en-US" altLang="ko-KR" dirty="0" err="1"/>
              <a:t>autoremove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F1FDD2-2746-33A1-DE88-35579583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28800"/>
            <a:ext cx="1024882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60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29ECB-AC93-8CC4-811C-57FFA34A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86187-4638-D77A-1776-2719A56CC43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디스크 공간 정리하기</a:t>
            </a:r>
            <a:r>
              <a:rPr lang="en-US" altLang="ko-KR" dirty="0"/>
              <a:t>: apt-get clean </a:t>
            </a:r>
            <a:r>
              <a:rPr lang="ko-KR" altLang="en-US" dirty="0"/>
              <a:t>명령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 </a:t>
            </a:r>
            <a:r>
              <a:rPr lang="ko-KR" altLang="en-US" dirty="0" err="1"/>
              <a:t>내려받기</a:t>
            </a:r>
            <a:r>
              <a:rPr lang="en-US" altLang="ko-KR" dirty="0"/>
              <a:t>: apt-get download </a:t>
            </a:r>
            <a:r>
              <a:rPr lang="ko-KR" altLang="en-US" dirty="0"/>
              <a:t>명령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9CF567-CEC8-9472-BE9C-A10F1CDB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079008"/>
            <a:ext cx="3249303" cy="7752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90F7EB-A26C-40AD-4B62-D26461427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2564904"/>
            <a:ext cx="9996997" cy="12961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7AC62F-CFC6-DF04-B0E0-C0887BB1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1" y="3861049"/>
            <a:ext cx="9981520" cy="24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9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BA95-8392-0168-A4E8-00F5B3F1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3647E-96D1-F946-DDDB-32BCBDDDC6C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패키지의 소스 관련 서브 명령</a:t>
            </a:r>
            <a:r>
              <a:rPr lang="en-US" altLang="ko-KR" dirty="0"/>
              <a:t>: apt-get source </a:t>
            </a:r>
            <a:r>
              <a:rPr lang="ko-KR" altLang="en-US" dirty="0"/>
              <a:t>명령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D6FF92-041C-3BCE-F9F7-193D6772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5"/>
            <a:ext cx="7560840" cy="375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6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DD987-4E7A-52A7-5281-764EFFC2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명령으로 패키지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E9230-67B5-D5C1-4C31-DEE3FC1C34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python3</a:t>
            </a:r>
            <a:r>
              <a:rPr lang="ko-KR" altLang="en-US" dirty="0"/>
              <a:t>과 관련된 패키지 중에서 업그레이드할 것이 있는지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검색된 결과 중에서 </a:t>
            </a:r>
            <a:r>
              <a:rPr lang="en-US" altLang="ko-KR" dirty="0"/>
              <a:t>python3-uno </a:t>
            </a:r>
            <a:r>
              <a:rPr lang="ko-KR" altLang="en-US" dirty="0"/>
              <a:t>패키지를 업그레이드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설치한 패키지의 정보를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AA786A-592C-DE7C-50F4-ED662082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39" y="1700808"/>
            <a:ext cx="8664435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F00FEB-795F-CA78-0552-C275D06B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39" y="3573016"/>
            <a:ext cx="8064910" cy="5760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EEE9BF-BA34-3208-B3EB-1FFB96C0D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99" y="4802818"/>
            <a:ext cx="5959500" cy="165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5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5D6CA-ABB7-EF88-7E8B-829595757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0D7379-1613-F32A-0D74-163FF7A6E3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apt </a:t>
            </a:r>
            <a:r>
              <a:rPr lang="ko-KR" altLang="en-US" dirty="0"/>
              <a:t>명령은 패키지 관리 시스템을 위한 상위 레벨의 명령 인터페이스를 제공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BF9E88E-8764-4E56-8477-1C331A06F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037954"/>
            <a:ext cx="9721080" cy="46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66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C58B8-545F-B02E-4C2E-2B66C92B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80A97-FC1A-8F83-FF3F-905433A6EAA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763E7-0054-484F-127A-62A53D17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800"/>
            <a:ext cx="8352928" cy="50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6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F428D-5EBB-9F6C-A8B0-DE1E9334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3AB80-9191-F6C1-48CA-980AF87E4B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목록 보기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-l</a:t>
            </a:r>
          </a:p>
          <a:p>
            <a:pPr lvl="1"/>
            <a:r>
              <a:rPr lang="ko-KR" altLang="en-US" dirty="0"/>
              <a:t>출력 결과에서 첫 글자는 상단의 희망 상태를 나타내고</a:t>
            </a:r>
            <a:r>
              <a:rPr lang="en-US" altLang="ko-KR" dirty="0"/>
              <a:t>, </a:t>
            </a:r>
            <a:r>
              <a:rPr lang="ko-KR" altLang="en-US" dirty="0"/>
              <a:t>두 번째 글자는 상태를 의미</a:t>
            </a:r>
            <a:endParaRPr lang="en-US" altLang="ko-KR" dirty="0"/>
          </a:p>
          <a:p>
            <a:pPr lvl="1"/>
            <a:r>
              <a:rPr lang="ko-KR" altLang="en-US" dirty="0"/>
              <a:t> 처음 두 글자 </a:t>
            </a:r>
            <a:r>
              <a:rPr lang="en-US" altLang="ko-KR" dirty="0"/>
              <a:t>ii</a:t>
            </a:r>
            <a:r>
              <a:rPr lang="ko-KR" altLang="en-US" dirty="0"/>
              <a:t>는 희망 상태가 ‘설치</a:t>
            </a:r>
            <a:r>
              <a:rPr lang="en-US" altLang="ko-KR" dirty="0"/>
              <a:t>(I)’, </a:t>
            </a:r>
            <a:r>
              <a:rPr lang="ko-KR" altLang="en-US" dirty="0"/>
              <a:t>상태도 ‘설치</a:t>
            </a:r>
            <a:r>
              <a:rPr lang="en-US" altLang="ko-KR" dirty="0"/>
              <a:t>(I)’</a:t>
            </a:r>
            <a:r>
              <a:rPr lang="ko-KR" altLang="en-US" dirty="0"/>
              <a:t>임을 의미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CB4B2B-6682-91E2-B31D-E6FC6A8F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523819"/>
            <a:ext cx="9001000" cy="42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3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5E164-BE41-8D9F-117D-FCCDDCDB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2D5C9-59CC-9639-25ED-388627487A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-l </a:t>
            </a:r>
            <a:r>
              <a:rPr lang="ko-KR" altLang="en-US" dirty="0"/>
              <a:t>다음에 특정 패키지의 이름을 지정하면 해당 패키지에 대한 정보만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67EDD2-ADEA-F3C8-3024-A03D330C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800"/>
            <a:ext cx="10431188" cy="415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3F2437-E076-200D-A72C-9C409933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D741D9-AA95-57D7-9F97-F29BD6322F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상세 정보 보기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59093A-E635-7AE2-2B06-235D1D15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11" y="1485454"/>
            <a:ext cx="9721080" cy="1978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EF962-3692-EA82-85A8-A451D0F3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4" y="3366362"/>
            <a:ext cx="9721080" cy="3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05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9BDA2-F57B-3900-F5CC-50303FB2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6FFF8-1409-EC79-6FE2-373FA0A8B4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특정 파일이 포함된 패키지 검색하기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패키지가 설치한 파일 목록 검색하기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DA47E-A409-3809-B0EB-FE128F57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2"/>
            <a:ext cx="6984776" cy="906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5BB7C7-B6B0-5433-17D1-7AEB346D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944734"/>
            <a:ext cx="7079437" cy="36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05. IP</a:t>
            </a:r>
            <a:r>
              <a:rPr lang="ko-KR" altLang="en-US" dirty="0"/>
              <a:t>주소가 </a:t>
            </a:r>
            <a:r>
              <a:rPr lang="en-US" altLang="ko-KR" dirty="0"/>
              <a:t>192.168.100.25</a:t>
            </a:r>
            <a:r>
              <a:rPr lang="ko-KR" altLang="en-US" dirty="0"/>
              <a:t>이고 넷마스크가 </a:t>
            </a:r>
            <a:r>
              <a:rPr lang="en-US" altLang="ko-KR" dirty="0"/>
              <a:t>255.255.255.0</a:t>
            </a:r>
            <a:r>
              <a:rPr lang="ko-KR" altLang="en-US" dirty="0"/>
              <a:t>일 경우 </a:t>
            </a:r>
            <a:r>
              <a:rPr lang="en-US" altLang="ko-KR" dirty="0"/>
              <a:t>IP</a:t>
            </a:r>
            <a:r>
              <a:rPr lang="ko-KR" altLang="en-US" dirty="0"/>
              <a:t>주소에서 네트워크 주소는 무엇인가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en-US" altLang="ko-KR" dirty="0"/>
              <a:t>    1) 192.168.100.25 </a:t>
            </a:r>
            <a:r>
              <a:rPr lang="en-US" altLang="ko-KR" dirty="0">
                <a:solidFill>
                  <a:srgbClr val="FF0000"/>
                </a:solidFill>
              </a:rPr>
              <a:t>2) 192.168.100.0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3) 192.168.100.1 4) 192.168.100.255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06. </a:t>
            </a:r>
            <a:r>
              <a:rPr lang="ko-KR" altLang="en-US" dirty="0"/>
              <a:t>시스템의 호스트 이름을 확인하는 명령이 아닌 것은 무엇인가</a:t>
            </a:r>
            <a:r>
              <a:rPr lang="en-US" altLang="ko-KR" dirty="0"/>
              <a:t>? </a:t>
            </a:r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1) unmae –h</a:t>
            </a:r>
            <a:r>
              <a:rPr lang="ko-KR" altLang="en-US" dirty="0"/>
              <a:t>  </a:t>
            </a:r>
            <a:r>
              <a:rPr lang="en-US" altLang="ko-KR" dirty="0"/>
              <a:t>2) hostname  3) uname –n  </a:t>
            </a:r>
            <a:r>
              <a:rPr lang="en-US" altLang="ko-KR" dirty="0">
                <a:solidFill>
                  <a:srgbClr val="FF0000"/>
                </a:solidFill>
              </a:rPr>
              <a:t>4) </a:t>
            </a:r>
            <a:r>
              <a:rPr lang="en-US" altLang="ko-KR" dirty="0" err="1">
                <a:solidFill>
                  <a:srgbClr val="FF0000"/>
                </a:solidFill>
              </a:rPr>
              <a:t>hostnamectl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07. www.naver.com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/>
              <a:t>주소를 확인하는 방법은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err="1" smtClean="0">
                <a:solidFill>
                  <a:srgbClr val="FF0000"/>
                </a:solidFill>
              </a:rPr>
              <a:t>nslookup</a:t>
            </a:r>
            <a:r>
              <a:rPr lang="en-US" altLang="ko-KR" dirty="0" smtClean="0">
                <a:solidFill>
                  <a:srgbClr val="FF0000"/>
                </a:solidFill>
              </a:rPr>
              <a:t> www.naver.com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727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46A62-6D40-86B1-FA72-0A42BE5A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0B381-D6A9-27F6-36E3-F555A58AD0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패키지의 파일 목록 검색하기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-c</a:t>
            </a:r>
          </a:p>
          <a:p>
            <a:pPr lvl="1"/>
            <a:r>
              <a:rPr lang="en-US" altLang="ko-KR" dirty="0"/>
              <a:t>.deb </a:t>
            </a:r>
            <a:r>
              <a:rPr lang="ko-KR" altLang="en-US" dirty="0"/>
              <a:t>파일에 들어 있는 내용을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AA1B8E-037F-94A4-37FA-91F059A3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12124"/>
            <a:ext cx="10316714" cy="36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78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369BC-A48F-8BBB-9DB6-B812B51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4692A-8F61-A92D-93CA-30663DD76E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설치하기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</a:t>
            </a:r>
            <a:r>
              <a:rPr lang="en-US" altLang="ko-KR" dirty="0" err="1"/>
              <a:t>i</a:t>
            </a:r>
            <a:r>
              <a:rPr lang="en-US" altLang="ko-KR" dirty="0"/>
              <a:t>  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DDBA4-E748-CCFD-3002-2ADE2805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15288"/>
            <a:ext cx="9289032" cy="399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E4F432-D1C2-9EED-CCBB-FCC75A9F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5767899"/>
            <a:ext cx="9289032" cy="862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128E7A-64E2-37DF-31D0-239B074FBBCB}"/>
              </a:ext>
            </a:extLst>
          </p:cNvPr>
          <p:cNvSpPr txBox="1"/>
          <p:nvPr/>
        </p:nvSpPr>
        <p:spPr>
          <a:xfrm>
            <a:off x="7931021" y="4286749"/>
            <a:ext cx="3384376" cy="1350927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dpkg</a:t>
            </a:r>
            <a:r>
              <a:rPr lang="en-US" altLang="ko-KR" sz="2000" dirty="0"/>
              <a:t> </a:t>
            </a:r>
            <a:r>
              <a:rPr lang="ko-KR" altLang="en-US" sz="2000" dirty="0"/>
              <a:t>명령은 의존성이 있는 패키지를 자동으로 설치해주지 않음</a:t>
            </a:r>
          </a:p>
        </p:txBody>
      </p:sp>
    </p:spTree>
    <p:extLst>
      <p:ext uri="{BB962C8B-B14F-4D97-AF65-F5344CB8AC3E}">
        <p14:creationId xmlns:p14="http://schemas.microsoft.com/office/powerpoint/2010/main" val="1682760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24CB7-2BD2-6695-BE68-29BDCA5A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B8E933-EA0A-A7D4-4FA3-18EB96BC0D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명령은 의존성이 있는 패키지를 자동으로 설치하지 않으므로 사용자가 별도로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C4852-7414-677F-421A-DA5DE52A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80" y="1576616"/>
            <a:ext cx="8629995" cy="216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62DF34-3B78-73AB-A169-2477E31F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80" y="3765382"/>
            <a:ext cx="8496945" cy="12383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F9430-CB02-6B98-83A6-EF0F31F50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45" y="5074803"/>
            <a:ext cx="8387632" cy="1783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1A3823-E85D-E654-1054-C88629560337}"/>
              </a:ext>
            </a:extLst>
          </p:cNvPr>
          <p:cNvSpPr txBox="1"/>
          <p:nvPr/>
        </p:nvSpPr>
        <p:spPr>
          <a:xfrm>
            <a:off x="8544272" y="2464285"/>
            <a:ext cx="2720448" cy="892707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의존성 있는 패키지</a:t>
            </a:r>
            <a:endParaRPr lang="en-US" altLang="ko-KR" sz="2000" dirty="0"/>
          </a:p>
          <a:p>
            <a:r>
              <a:rPr lang="ko-KR" altLang="en-US" sz="2000" dirty="0"/>
              <a:t>다운로드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20E8E-6832-0640-35E0-A48F7AB25E84}"/>
              </a:ext>
            </a:extLst>
          </p:cNvPr>
          <p:cNvSpPr txBox="1"/>
          <p:nvPr/>
        </p:nvSpPr>
        <p:spPr>
          <a:xfrm>
            <a:off x="8898320" y="3890148"/>
            <a:ext cx="2720448" cy="892707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ko-KR" altLang="en-US" sz="2000" dirty="0"/>
              <a:t>의존성 있는 패키지</a:t>
            </a:r>
            <a:endParaRPr lang="en-US" altLang="ko-KR" sz="2000" dirty="0"/>
          </a:p>
          <a:p>
            <a:r>
              <a:rPr lang="ko-KR" altLang="en-US" sz="2000" dirty="0"/>
              <a:t>먼저 설치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AC096B-BA7D-88FE-E695-8224D0DE5DDF}"/>
              </a:ext>
            </a:extLst>
          </p:cNvPr>
          <p:cNvSpPr txBox="1"/>
          <p:nvPr/>
        </p:nvSpPr>
        <p:spPr>
          <a:xfrm>
            <a:off x="8898320" y="5410936"/>
            <a:ext cx="2720448" cy="892707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ko-KR" sz="2000" dirty="0" err="1"/>
              <a:t>xterm</a:t>
            </a:r>
            <a:r>
              <a:rPr lang="en-US" altLang="ko-KR" sz="2000" dirty="0"/>
              <a:t> </a:t>
            </a:r>
            <a:r>
              <a:rPr lang="ko-KR" altLang="en-US" sz="2000" dirty="0"/>
              <a:t>다시 설치</a:t>
            </a:r>
          </a:p>
        </p:txBody>
      </p:sp>
    </p:spTree>
    <p:extLst>
      <p:ext uri="{BB962C8B-B14F-4D97-AF65-F5344CB8AC3E}">
        <p14:creationId xmlns:p14="http://schemas.microsoft.com/office/powerpoint/2010/main" val="673256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A75D9-697F-BF7C-BD45-B0DA5DE9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491861-FC2B-71A1-3E84-EDEFF4CA45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패키지 삭제하기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-r, </a:t>
            </a:r>
            <a:r>
              <a:rPr lang="en-US" altLang="ko-KR" dirty="0" err="1"/>
              <a:t>dpkg</a:t>
            </a:r>
            <a:r>
              <a:rPr lang="en-US" altLang="ko-KR" dirty="0"/>
              <a:t> -P</a:t>
            </a:r>
          </a:p>
          <a:p>
            <a:pPr lvl="1"/>
            <a:r>
              <a:rPr lang="en-US" altLang="ko-KR" dirty="0"/>
              <a:t>-r : </a:t>
            </a:r>
            <a:r>
              <a:rPr lang="ko-KR" altLang="en-US" dirty="0"/>
              <a:t>설치된 패키지만 삭제</a:t>
            </a:r>
            <a:r>
              <a:rPr lang="en-US" altLang="ko-KR" dirty="0"/>
              <a:t>, -P : </a:t>
            </a:r>
            <a:r>
              <a:rPr lang="ko-KR" altLang="en-US" dirty="0"/>
              <a:t>패키지와 설정 정보 모두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8B7942-EEE7-1C4B-2325-91626ACB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3" y="2204864"/>
            <a:ext cx="10122663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34A000-6041-F7B7-85BC-20BA40492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3" y="4149080"/>
            <a:ext cx="103365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5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AD1B4-D373-1D13-1837-D9CED8D91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60CA9-EADF-A0DA-2E3D-96CB613FDFD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deb </a:t>
            </a:r>
            <a:r>
              <a:rPr lang="ko-KR" altLang="en-US" dirty="0"/>
              <a:t>패키지 풀기</a:t>
            </a:r>
            <a:r>
              <a:rPr lang="en-US" altLang="ko-KR" dirty="0"/>
              <a:t>: </a:t>
            </a:r>
            <a:r>
              <a:rPr lang="en-US" altLang="ko-KR" dirty="0" err="1"/>
              <a:t>dpkg</a:t>
            </a:r>
            <a:r>
              <a:rPr lang="en-US" altLang="ko-KR" dirty="0"/>
              <a:t> -x</a:t>
            </a:r>
          </a:p>
          <a:p>
            <a:pPr lvl="1"/>
            <a:r>
              <a:rPr lang="en-US" altLang="ko-KR" dirty="0"/>
              <a:t>-x </a:t>
            </a:r>
            <a:r>
              <a:rPr lang="ko-KR" altLang="en-US" dirty="0"/>
              <a:t>옵션은 </a:t>
            </a:r>
            <a:r>
              <a:rPr lang="en-US" altLang="ko-KR" dirty="0"/>
              <a:t>deb </a:t>
            </a:r>
            <a:r>
              <a:rPr lang="ko-KR" altLang="en-US" dirty="0"/>
              <a:t>패키지의 내용을 지정한 디렉터리에 풀어놓음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AEF63-D21D-BD6E-BECB-6CB8C762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190046"/>
            <a:ext cx="7416824" cy="451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8D99-7616-8970-2054-AFF79227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BAE07-5647-00E0-3E34-53C32F12CD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gnome-chess </a:t>
            </a:r>
            <a:r>
              <a:rPr lang="ko-KR" altLang="en-US" dirty="0"/>
              <a:t>패키지가 설치되어 있는지 확인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   </a:t>
            </a:r>
            <a:r>
              <a:rPr lang="en-US" altLang="ko-KR" dirty="0" err="1">
                <a:solidFill>
                  <a:srgbClr val="FF0000"/>
                </a:solidFill>
              </a:rPr>
              <a:t>dpkg</a:t>
            </a:r>
            <a:r>
              <a:rPr lang="en-US" altLang="ko-KR" dirty="0">
                <a:solidFill>
                  <a:srgbClr val="FF0000"/>
                </a:solidFill>
              </a:rPr>
              <a:t> -l gnome-chess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ko-KR" altLang="en-US" dirty="0"/>
              <a:t>아직 설치되지 않은 패키지이므로 </a:t>
            </a:r>
            <a:r>
              <a:rPr lang="en-US" altLang="ko-KR" dirty="0"/>
              <a:t>APT </a:t>
            </a:r>
            <a:r>
              <a:rPr lang="ko-KR" altLang="en-US" dirty="0"/>
              <a:t>명령을 사용하여 </a:t>
            </a:r>
            <a:r>
              <a:rPr lang="en-US" altLang="ko-KR" dirty="0"/>
              <a:t>gnome-chess </a:t>
            </a:r>
            <a:r>
              <a:rPr lang="ko-KR" altLang="en-US" dirty="0"/>
              <a:t>패키지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apt-get download gnome-chess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ko-KR" altLang="en-US" dirty="0"/>
              <a:t> </a:t>
            </a:r>
            <a:r>
              <a:rPr lang="en-US" altLang="ko-KR" dirty="0"/>
              <a:t>gnome-chess </a:t>
            </a:r>
            <a:r>
              <a:rPr lang="ko-KR" altLang="en-US" dirty="0"/>
              <a:t>패키지를 구성하는 파일의 내용을 확인</a:t>
            </a:r>
            <a:r>
              <a:rPr lang="en-US" altLang="ko-KR" dirty="0"/>
              <a:t>: </a:t>
            </a:r>
          </a:p>
          <a:p>
            <a:pPr marL="104775" lvl="1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  </a:t>
            </a:r>
            <a:r>
              <a:rPr lang="en-US" altLang="ko-KR" dirty="0" err="1">
                <a:solidFill>
                  <a:srgbClr val="FF0000"/>
                </a:solidFill>
              </a:rPr>
              <a:t>dpkg</a:t>
            </a:r>
            <a:r>
              <a:rPr lang="en-US" altLang="ko-KR" dirty="0">
                <a:solidFill>
                  <a:srgbClr val="FF0000"/>
                </a:solidFill>
              </a:rPr>
              <a:t> -c gnome-chess_1%3a41.0-1_amd64.deb</a:t>
            </a:r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gnome-chess </a:t>
            </a:r>
            <a:r>
              <a:rPr lang="ko-KR" altLang="en-US" dirty="0"/>
              <a:t>패키지를 설치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  </a:t>
            </a:r>
            <a:r>
              <a:rPr lang="it-IT" altLang="ko-KR" dirty="0"/>
              <a:t> </a:t>
            </a:r>
            <a:r>
              <a:rPr lang="it-IT" altLang="ko-KR" dirty="0">
                <a:solidFill>
                  <a:srgbClr val="FF0000"/>
                </a:solidFill>
              </a:rPr>
              <a:t>sudo dpkg -i gnome-chess_1%3a41.0-1_amd64.deb</a:t>
            </a:r>
          </a:p>
          <a:p>
            <a:pPr marL="457200" indent="-457200">
              <a:buFont typeface="+mj-ea"/>
              <a:buAutoNum type="circleNumDbPlain" startAt="5"/>
            </a:pPr>
            <a:r>
              <a:rPr lang="ko-KR" altLang="en-US" dirty="0"/>
              <a:t>의존성이 있는 패키지가 있는데 이는 </a:t>
            </a:r>
            <a:r>
              <a:rPr lang="en-US" altLang="ko-KR" dirty="0"/>
              <a:t>apt </a:t>
            </a:r>
            <a:r>
              <a:rPr lang="ko-KR" altLang="en-US" dirty="0"/>
              <a:t>명령으로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err="1">
                <a:solidFill>
                  <a:srgbClr val="FF0000"/>
                </a:solidFill>
              </a:rPr>
              <a:t>sudo</a:t>
            </a:r>
            <a:r>
              <a:rPr lang="en-US" altLang="ko-KR" dirty="0">
                <a:solidFill>
                  <a:srgbClr val="FF0000"/>
                </a:solidFill>
              </a:rPr>
              <a:t> apt install </a:t>
            </a:r>
            <a:r>
              <a:rPr lang="en-US" altLang="ko-KR" dirty="0" err="1">
                <a:solidFill>
                  <a:srgbClr val="FF0000"/>
                </a:solidFill>
              </a:rPr>
              <a:t>hoichess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357712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78D99-7616-8970-2054-AFF79227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설치하기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9BAE07-5647-00E0-3E34-53C32F12CD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6"/>
            </a:pPr>
            <a:r>
              <a:rPr lang="ko-KR" altLang="en-US" dirty="0"/>
              <a:t>이제 다시 </a:t>
            </a:r>
            <a:r>
              <a:rPr lang="en-US" altLang="ko-KR" dirty="0"/>
              <a:t>gnome-chess </a:t>
            </a:r>
            <a:r>
              <a:rPr lang="ko-KR" altLang="en-US" dirty="0"/>
              <a:t>패키지를 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err="1">
                <a:solidFill>
                  <a:srgbClr val="FF0000"/>
                </a:solidFill>
              </a:rPr>
              <a:t>sudo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dpkg</a:t>
            </a:r>
            <a:r>
              <a:rPr lang="en-US" altLang="ko-KR" dirty="0">
                <a:solidFill>
                  <a:srgbClr val="FF0000"/>
                </a:solidFill>
              </a:rPr>
              <a:t> –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 gnome-chess_1%3a41.0-1_amd64.deb</a:t>
            </a:r>
          </a:p>
          <a:p>
            <a:pPr marL="0" indent="0">
              <a:buNone/>
            </a:pPr>
            <a:endParaRPr lang="it-IT" altLang="ko-KR" dirty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 startAt="7"/>
            </a:pPr>
            <a:r>
              <a:rPr lang="ko-KR" altLang="en-US" dirty="0"/>
              <a:t>설치된 파일이 무엇인지 확인</a:t>
            </a:r>
            <a:endParaRPr lang="it-IT" altLang="ko-KR" dirty="0"/>
          </a:p>
          <a:p>
            <a:pPr marL="0" indent="0">
              <a:buNone/>
            </a:pPr>
            <a:r>
              <a:rPr lang="it-IT" altLang="ko-KR" dirty="0"/>
              <a:t>     </a:t>
            </a:r>
            <a:r>
              <a:rPr lang="it-IT" altLang="ko-KR" dirty="0">
                <a:solidFill>
                  <a:srgbClr val="FF0000"/>
                </a:solidFill>
              </a:rPr>
              <a:t>dpkg -L gnome-chess</a:t>
            </a:r>
          </a:p>
          <a:p>
            <a:pPr marL="0" indent="0">
              <a:buNone/>
            </a:pPr>
            <a:endParaRPr lang="it-IT" altLang="ko-KR" dirty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 startAt="8"/>
            </a:pPr>
            <a:r>
              <a:rPr lang="it-IT" altLang="ko-KR" dirty="0">
                <a:solidFill>
                  <a:srgbClr val="FF0000"/>
                </a:solidFill>
              </a:rPr>
              <a:t> g</a:t>
            </a:r>
            <a:r>
              <a:rPr lang="en-US" altLang="ko-KR" dirty="0" err="1">
                <a:solidFill>
                  <a:srgbClr val="FF0000"/>
                </a:solidFill>
              </a:rPr>
              <a:t>nome</a:t>
            </a:r>
            <a:r>
              <a:rPr lang="en-US" altLang="ko-KR" dirty="0">
                <a:solidFill>
                  <a:srgbClr val="FF0000"/>
                </a:solidFill>
              </a:rPr>
              <a:t>-chess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66593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8618E-F98C-C7AD-B049-063508F6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dpkg</a:t>
            </a:r>
            <a:r>
              <a:rPr lang="en-US" altLang="ko-KR" dirty="0"/>
              <a:t> </a:t>
            </a:r>
            <a:r>
              <a:rPr lang="ko-KR" altLang="en-US" dirty="0"/>
              <a:t>명령으로 패키지 설치하기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102FD8-B15F-D431-C8B4-1EEC2CE4C7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7"/>
          <a:stretch/>
        </p:blipFill>
        <p:spPr>
          <a:xfrm>
            <a:off x="1847528" y="1052737"/>
            <a:ext cx="777686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0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AD98-A36B-A21E-7CCA-091E017C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2EC91-6BB8-47AB-F265-5D5DE467DA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/>
              <a:t>명령으로 패키지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EDC97-2F5F-1184-F16A-85919E2C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9217024" cy="489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98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8D2B5-6123-1BA9-6F4C-B43A91BF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4D03-3E38-8920-E1F3-36C6484899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209C4D-34F3-9F93-E900-AE7BC29E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556792"/>
            <a:ext cx="9834955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08. ping 192.168.100.1 </a:t>
            </a:r>
            <a:r>
              <a:rPr lang="ko-KR" altLang="en-US" dirty="0"/>
              <a:t>명령을 실행했는데 아무 응답이 없다</a:t>
            </a:r>
            <a:r>
              <a:rPr lang="en-US" altLang="ko-KR" dirty="0"/>
              <a:t>. </a:t>
            </a:r>
            <a:r>
              <a:rPr lang="ko-KR" altLang="en-US" dirty="0"/>
              <a:t>이는 무엇을 의미하는가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FF0000"/>
                </a:solidFill>
              </a:rPr>
              <a:t>-</a:t>
            </a:r>
            <a:r>
              <a:rPr lang="ko-KR" altLang="en-US" dirty="0" smtClean="0">
                <a:solidFill>
                  <a:srgbClr val="FF0000"/>
                </a:solidFill>
              </a:rPr>
              <a:t>해당 호스트가 네트워크에 연결되어 있지 않는 것일 수도 있고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</a:t>
            </a:r>
            <a:r>
              <a:rPr lang="ko-KR" altLang="en-US" dirty="0" smtClean="0">
                <a:solidFill>
                  <a:srgbClr val="FF0000"/>
                </a:solidFill>
              </a:rPr>
              <a:t>시스템에 따라 보안을 강화하기 위해 </a:t>
            </a:r>
            <a:r>
              <a:rPr lang="en-US" altLang="ko-KR" dirty="0" smtClean="0">
                <a:solidFill>
                  <a:srgbClr val="FF0000"/>
                </a:solidFill>
              </a:rPr>
              <a:t>ping </a:t>
            </a:r>
            <a:r>
              <a:rPr lang="ko-KR" altLang="en-US" dirty="0" smtClean="0">
                <a:solidFill>
                  <a:srgbClr val="FF0000"/>
                </a:solidFill>
              </a:rPr>
              <a:t>패킷이 왔을 때 응답하지 않도록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-</a:t>
            </a:r>
            <a:r>
              <a:rPr lang="ko-KR" altLang="en-US" dirty="0" smtClean="0">
                <a:solidFill>
                  <a:srgbClr val="FF0000"/>
                </a:solidFill>
              </a:rPr>
              <a:t>설정하는 경우도 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   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/>
              <a:t>09. netstat </a:t>
            </a:r>
            <a:r>
              <a:rPr lang="ko-KR" altLang="en-US" dirty="0"/>
              <a:t>명령으로 프로토콜별 통계 정보를 확인할 때 사용하는 옵션은 무엇인가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en-US" altLang="ko-KR" dirty="0" err="1" smtClean="0">
                <a:solidFill>
                  <a:srgbClr val="FF0000"/>
                </a:solidFill>
              </a:rPr>
              <a:t>netstat</a:t>
            </a:r>
            <a:r>
              <a:rPr lang="en-US" altLang="ko-KR" dirty="0" smtClean="0">
                <a:solidFill>
                  <a:srgbClr val="FF0000"/>
                </a:solidFill>
              </a:rPr>
              <a:t> -s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78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27B9-EB9F-0F1C-0CEE-51944846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BD57A-5D65-0549-5885-A11092D1FD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옵션이나 서브 명령 없이 </a:t>
            </a:r>
            <a:r>
              <a:rPr lang="en-US" altLang="ko-KR" dirty="0"/>
              <a:t>aptitude </a:t>
            </a:r>
            <a:r>
              <a:rPr lang="ko-KR" altLang="en-US" dirty="0"/>
              <a:t>명령 실행</a:t>
            </a:r>
            <a:r>
              <a:rPr lang="en-US" altLang="ko-KR" dirty="0"/>
              <a:t>: </a:t>
            </a:r>
            <a:r>
              <a:rPr lang="ko-KR" altLang="en-US" dirty="0"/>
              <a:t>메뉴 화면 출력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7C40A1D-B710-5261-60C9-14C915569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8"/>
          <a:stretch/>
        </p:blipFill>
        <p:spPr>
          <a:xfrm>
            <a:off x="538385" y="1743075"/>
            <a:ext cx="8747258" cy="40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2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9FC45-1F62-83F6-70BA-E3B3C568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544BC-309A-0AF2-420A-B20CF40971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aptitude</a:t>
            </a:r>
            <a:r>
              <a:rPr lang="ko-KR" altLang="en-US" dirty="0"/>
              <a:t>를 명령으로 사용하기</a:t>
            </a:r>
            <a:endParaRPr lang="en-US" altLang="ko-KR" dirty="0"/>
          </a:p>
          <a:p>
            <a:pPr lvl="1"/>
            <a:r>
              <a:rPr lang="ko-KR" altLang="en-US" dirty="0"/>
              <a:t>패키지 정보 업데이트하기</a:t>
            </a:r>
            <a:r>
              <a:rPr lang="en-US" altLang="ko-KR" dirty="0"/>
              <a:t>: update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E6306-D244-FE69-3806-BC19654A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2204864"/>
            <a:ext cx="1072358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53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300BD-653C-A099-4492-E5E510A1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4D97EF-FC12-1645-7840-C11481C47A7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패키지 검색하기</a:t>
            </a:r>
            <a:r>
              <a:rPr lang="en-US" altLang="ko-KR" dirty="0"/>
              <a:t>: search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66B803-5EDE-DB72-7129-4E06127F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78000"/>
            <a:ext cx="9145016" cy="47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6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DB7DE-4E7B-BAE0-4286-7359DC77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6168E-2188-1665-1D1B-A8566C9EB4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패키지의 상세 정보 확인하기</a:t>
            </a:r>
            <a:r>
              <a:rPr lang="en-US" altLang="ko-KR" dirty="0"/>
              <a:t>: show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085CAF-0155-28BA-C15C-09A78AC1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8712968" cy="49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3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36B0B-4DB5-5C66-EA98-C7EC1D53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E3E75-2B51-30A1-633F-4B9063FFA8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패키지 설치하기</a:t>
            </a:r>
            <a:r>
              <a:rPr lang="en-US" altLang="ko-KR" dirty="0"/>
              <a:t>: install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E757E-7880-A7BC-ABDF-798A2E3C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70490"/>
            <a:ext cx="9610245" cy="48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0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E9CF7-663A-33BD-44E8-6DDCADB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우분투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EB631-C0D0-A351-E5D2-1A566BC2C9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소프트웨어 센터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6388B7-B005-4E85-4BE5-7703D8194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1"/>
          <a:stretch/>
        </p:blipFill>
        <p:spPr>
          <a:xfrm>
            <a:off x="983432" y="1556793"/>
            <a:ext cx="727280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스냅 패키지 설치</a:t>
            </a:r>
          </a:p>
        </p:txBody>
      </p:sp>
    </p:spTree>
    <p:extLst>
      <p:ext uri="{BB962C8B-B14F-4D97-AF65-F5344CB8AC3E}">
        <p14:creationId xmlns:p14="http://schemas.microsoft.com/office/powerpoint/2010/main" val="751700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58FB2-AE38-4ED1-ECCF-0080DDA71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314F1-3F5E-4483-C9B5-5F7D6004266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스냅의 개념</a:t>
            </a:r>
            <a:endParaRPr lang="en-US" altLang="ko-KR" dirty="0"/>
          </a:p>
          <a:p>
            <a:pPr lvl="1"/>
            <a:r>
              <a:rPr lang="ko-KR" altLang="en-US" dirty="0" err="1"/>
              <a:t>샌드박스</a:t>
            </a:r>
            <a:r>
              <a:rPr lang="ko-KR" altLang="en-US" dirty="0"/>
              <a:t> 형태의 패키지로 패키지를 만들 때 프로그램이 사용하는 모든 라이브러리를 패키지 안에 포함</a:t>
            </a:r>
            <a:endParaRPr lang="en-US" altLang="ko-KR" dirty="0"/>
          </a:p>
          <a:p>
            <a:pPr lvl="1"/>
            <a:r>
              <a:rPr lang="ko-KR" altLang="en-US" dirty="0" err="1"/>
              <a:t>샌드박스란</a:t>
            </a:r>
            <a:r>
              <a:rPr lang="ko-KR" altLang="en-US" dirty="0"/>
              <a:t> 원래 외부에 서 받은 파일을 그냥 실행하는 것이 아니라 보호된 영역에서 실행해보는 것으로</a:t>
            </a:r>
            <a:r>
              <a:rPr lang="en-US" altLang="ko-KR" dirty="0"/>
              <a:t>, </a:t>
            </a:r>
            <a:r>
              <a:rPr lang="ko-KR" altLang="en-US" dirty="0"/>
              <a:t>외부 파일이 내부 시스템에 악영향을 주는 것을 방지하는 보안 기술을 의미</a:t>
            </a:r>
            <a:endParaRPr lang="en-US" altLang="ko-KR" dirty="0"/>
          </a:p>
          <a:p>
            <a:pPr lvl="1"/>
            <a:r>
              <a:rPr lang="ko-KR" altLang="en-US" dirty="0"/>
              <a:t>스냅의 장점</a:t>
            </a:r>
            <a:endParaRPr lang="en-US" altLang="ko-KR" dirty="0"/>
          </a:p>
          <a:p>
            <a:pPr lvl="2"/>
            <a:r>
              <a:rPr lang="ko-KR" altLang="en-US" dirty="0"/>
              <a:t>개발자가 다른 패키지나 라이브러리와의 의존성을 신경 쓰지 않아도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기존 시스템과 격리되어 실행하는 </a:t>
            </a:r>
            <a:r>
              <a:rPr lang="ko-KR" altLang="en-US" dirty="0" err="1"/>
              <a:t>샌드박스</a:t>
            </a:r>
            <a:r>
              <a:rPr lang="ko-KR" altLang="en-US" dirty="0"/>
              <a:t> 형식이므로 보안이 강화된다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스냅의 단점</a:t>
            </a:r>
            <a:endParaRPr lang="en-US" altLang="ko-KR" dirty="0"/>
          </a:p>
          <a:p>
            <a:pPr lvl="2"/>
            <a:r>
              <a:rPr lang="ko-KR" altLang="en-US" dirty="0"/>
              <a:t>패키지의 용량이 커짐</a:t>
            </a:r>
          </a:p>
        </p:txBody>
      </p:sp>
    </p:spTree>
    <p:extLst>
      <p:ext uri="{BB962C8B-B14F-4D97-AF65-F5344CB8AC3E}">
        <p14:creationId xmlns:p14="http://schemas.microsoft.com/office/powerpoint/2010/main" val="2703661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ED778-16B8-B8CF-DEDF-12D37A0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31C77-2F4A-FCC9-D3D3-C2CCE1DB385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스냅 사용하기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C90895-7BB6-471E-2E7E-28405A27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628800"/>
            <a:ext cx="8784976" cy="50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1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A7C90-2585-8E63-5511-6322275D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1131E-EDDB-2ED9-A52C-975FD18C18A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스냅 목록 출력하기</a:t>
            </a:r>
            <a:r>
              <a:rPr lang="en-US" altLang="ko-KR" dirty="0"/>
              <a:t>: list </a:t>
            </a:r>
            <a:r>
              <a:rPr lang="ko-KR" altLang="en-US" dirty="0"/>
              <a:t>명령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A4BA21-1679-631A-4B94-784AF0DF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946011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6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-168696" y="2060848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 관리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35947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AC37F-D18D-FD97-45BB-D5AFCFC9F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5EFFF-167F-97E8-0CDD-547E06C0B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스냅 찾기</a:t>
            </a:r>
            <a:r>
              <a:rPr lang="en-US" altLang="ko-KR" dirty="0"/>
              <a:t>: find </a:t>
            </a:r>
            <a:r>
              <a:rPr lang="ko-KR" altLang="en-US" dirty="0"/>
              <a:t>명령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3C1B2C-1BEF-2B4E-BB58-90F370708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97" y="1628800"/>
            <a:ext cx="1052680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36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44136-A738-F568-07A5-D1090BE9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720EE-E926-16A8-ED48-B413C7B547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스냅 설치하기</a:t>
            </a:r>
            <a:r>
              <a:rPr lang="en-US" altLang="ko-KR" dirty="0"/>
              <a:t>: install </a:t>
            </a:r>
            <a:r>
              <a:rPr lang="ko-KR" altLang="en-US" dirty="0"/>
              <a:t>명령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478EAEF-CBB1-534C-38FA-A31644DE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28800"/>
            <a:ext cx="10890446" cy="936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70D530-4018-88E9-0143-18C98873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79" y="2708920"/>
            <a:ext cx="5110489" cy="2560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70AD40-6A71-C4E1-D64F-01C5CC969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21" y="2708920"/>
            <a:ext cx="4672520" cy="15841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CE382F-B68D-84F3-8752-1EE9BF8E0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238" y="5530505"/>
            <a:ext cx="8631301" cy="115084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F863A01-D1DD-A0C3-D997-2C752395BDDD}"/>
              </a:ext>
            </a:extLst>
          </p:cNvPr>
          <p:cNvSpPr/>
          <p:nvPr/>
        </p:nvSpPr>
        <p:spPr>
          <a:xfrm>
            <a:off x="6096000" y="3255616"/>
            <a:ext cx="504056" cy="749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580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660C28-9668-40FA-C9D0-90C91224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B4A2C-B908-8274-92F1-052B8BEF81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스냅의 상세 정보 확인하기</a:t>
            </a:r>
            <a:r>
              <a:rPr lang="en-US" altLang="ko-KR" dirty="0"/>
              <a:t>: info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B0D50-CCF2-BE64-0182-0D37A64B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56792"/>
            <a:ext cx="5616624" cy="513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4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C6DA-A1EA-CE9B-2228-AF78526F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스냅 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8D2BD-B3E2-671A-06AD-07872E7130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스냅 삭제하기</a:t>
            </a:r>
            <a:r>
              <a:rPr lang="en-US" altLang="ko-KR" dirty="0"/>
              <a:t>: remove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B30D0-FA72-DD7E-EFE3-F187DB878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1700808"/>
            <a:ext cx="1037762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0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3058F-D1CD-301E-CA8D-9B094132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스냅 설치하고 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96CFE-31EB-7E23-3B51-BC1EA12B0A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설치할 스냅을 먼저 검색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>
                <a:solidFill>
                  <a:srgbClr val="FF0000"/>
                </a:solidFill>
              </a:rPr>
              <a:t>snap find game</a:t>
            </a:r>
          </a:p>
          <a:p>
            <a:pPr marL="457200" indent="-457200">
              <a:buFont typeface="+mj-ea"/>
              <a:buAutoNum type="circleNumDbPlain" startAt="2"/>
            </a:pPr>
            <a:r>
              <a:rPr lang="ko-KR" altLang="en-US" dirty="0"/>
              <a:t>검색된 스냅 중 </a:t>
            </a:r>
            <a:r>
              <a:rPr lang="en-US" altLang="ko-KR" dirty="0"/>
              <a:t>game-2048 </a:t>
            </a:r>
            <a:r>
              <a:rPr lang="ko-KR" altLang="en-US" dirty="0"/>
              <a:t>스냅을 설치</a:t>
            </a:r>
            <a:r>
              <a:rPr lang="en-US" altLang="ko-KR" dirty="0"/>
              <a:t>, </a:t>
            </a:r>
            <a:r>
              <a:rPr lang="ko-KR" altLang="en-US" dirty="0"/>
              <a:t>설치가 끝나면 </a:t>
            </a:r>
            <a:r>
              <a:rPr lang="en-US" altLang="ko-KR" dirty="0"/>
              <a:t>/snap </a:t>
            </a:r>
            <a:r>
              <a:rPr lang="ko-KR" altLang="en-US" dirty="0"/>
              <a:t>디렉터리를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err="1">
                <a:solidFill>
                  <a:srgbClr val="FF0000"/>
                </a:solidFill>
              </a:rPr>
              <a:t>sudo</a:t>
            </a:r>
            <a:r>
              <a:rPr lang="en-US" altLang="ko-KR" dirty="0">
                <a:solidFill>
                  <a:srgbClr val="FF0000"/>
                </a:solidFill>
              </a:rPr>
              <a:t> snap install game-2048</a:t>
            </a:r>
          </a:p>
          <a:p>
            <a:pPr marL="457200" indent="-457200">
              <a:buFont typeface="+mj-ea"/>
              <a:buAutoNum type="circleNumDbPlain" startAt="3"/>
            </a:pPr>
            <a:r>
              <a:rPr lang="en-US" altLang="ko-KR" dirty="0"/>
              <a:t>game-2048 </a:t>
            </a:r>
            <a:r>
              <a:rPr lang="ko-KR" altLang="en-US" dirty="0"/>
              <a:t>스냅의 상세 정보를 확인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>
                <a:solidFill>
                  <a:srgbClr val="FF0000"/>
                </a:solidFill>
              </a:rPr>
              <a:t>snap info game-2048</a:t>
            </a:r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game-2048</a:t>
            </a:r>
            <a:r>
              <a:rPr lang="ko-KR" altLang="en-US" dirty="0"/>
              <a:t>을 실행</a:t>
            </a:r>
          </a:p>
        </p:txBody>
      </p:sp>
    </p:spTree>
    <p:extLst>
      <p:ext uri="{BB962C8B-B14F-4D97-AF65-F5344CB8AC3E}">
        <p14:creationId xmlns:p14="http://schemas.microsoft.com/office/powerpoint/2010/main" val="2925503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758061"/>
            <a:ext cx="12192000" cy="1341877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파일 아카이브와 압축</a:t>
            </a:r>
          </a:p>
        </p:txBody>
      </p:sp>
    </p:spTree>
    <p:extLst>
      <p:ext uri="{BB962C8B-B14F-4D97-AF65-F5344CB8AC3E}">
        <p14:creationId xmlns:p14="http://schemas.microsoft.com/office/powerpoint/2010/main" val="39402597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06AA5-177D-0315-A3D7-6B685B2D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CC065-E018-3F48-89B8-A6CAA66912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아카이브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C82605-D9F8-E182-17A8-42518050F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799"/>
            <a:ext cx="7704856" cy="50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45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4603-C057-E934-AFC1-BD691C51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46D02-E7D5-0CA5-14BE-5F1714CCB6E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886207" cy="5518344"/>
          </a:xfrm>
        </p:spPr>
        <p:txBody>
          <a:bodyPr/>
          <a:lstStyle/>
          <a:p>
            <a:r>
              <a:rPr lang="ko-KR" altLang="en-US" dirty="0"/>
              <a:t>아카이브 생성하기</a:t>
            </a:r>
            <a:r>
              <a:rPr lang="en-US" altLang="ko-KR" dirty="0"/>
              <a:t>: </a:t>
            </a:r>
            <a:r>
              <a:rPr lang="en-US" altLang="ko-KR" dirty="0" err="1"/>
              <a:t>cvf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B2567E-1E67-411B-87D9-1DF688B3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42667"/>
            <a:ext cx="6536513" cy="50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44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0" name="내용 개체 틀 29">
            <a:extLst>
              <a:ext uri="{FF2B5EF4-FFF2-40B4-BE49-F238E27FC236}">
                <a16:creationId xmlns:a16="http://schemas.microsoft.com/office/drawing/2014/main" id="{BA66DCC4-8C0F-11BC-6123-2A1CE6380F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아카이브의 내용 확인하기</a:t>
            </a:r>
            <a:r>
              <a:rPr lang="en-US" altLang="ko-KR" dirty="0"/>
              <a:t>: </a:t>
            </a:r>
            <a:r>
              <a:rPr lang="en-US" altLang="ko-KR" dirty="0" err="1"/>
              <a:t>tvf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EB5F54-108D-40E3-BAC0-0D8A94DB9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72816"/>
            <a:ext cx="921702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606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CAF7E-3C6E-4BDC-7607-6699E41C5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51045-6ABE-B697-8178-84351601772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아카이브 풀기</a:t>
            </a:r>
            <a:r>
              <a:rPr lang="en-US" altLang="ko-KR" dirty="0"/>
              <a:t>: </a:t>
            </a:r>
            <a:r>
              <a:rPr lang="en-US" altLang="ko-KR" dirty="0" err="1"/>
              <a:t>xvf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C4C14A-E1F8-4738-AA7E-05A6B463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6480720" cy="4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우분투 패키지의 개요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우분투 패키지 설치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스냅 패키지 설치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파일 아카이브와 압축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소프트웨어 컴파일</a:t>
            </a:r>
          </a:p>
        </p:txBody>
      </p:sp>
    </p:spTree>
    <p:extLst>
      <p:ext uri="{BB962C8B-B14F-4D97-AF65-F5344CB8AC3E}">
        <p14:creationId xmlns:p14="http://schemas.microsoft.com/office/powerpoint/2010/main" val="3942043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36EA4-D182-2219-D43A-4CAD4920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3D4CCF-2948-3833-AD30-1EC2895503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534279" cy="5518344"/>
          </a:xfrm>
        </p:spPr>
        <p:txBody>
          <a:bodyPr/>
          <a:lstStyle/>
          <a:p>
            <a:r>
              <a:rPr lang="ko-KR" altLang="en-US" dirty="0"/>
              <a:t>아카이브 업데이트하기</a:t>
            </a:r>
            <a:r>
              <a:rPr lang="en-US" altLang="ko-KR" dirty="0"/>
              <a:t>: </a:t>
            </a:r>
            <a:r>
              <a:rPr lang="en-US" altLang="ko-KR" dirty="0" err="1"/>
              <a:t>uvf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파일이 아카이브에 없는 파일이거나</a:t>
            </a:r>
            <a:r>
              <a:rPr lang="en-US" altLang="ko-KR" dirty="0"/>
              <a:t>, </a:t>
            </a:r>
            <a:r>
              <a:rPr lang="ko-KR" altLang="en-US" dirty="0"/>
              <a:t>아카이브에 있는 파일이지만 수정된 파일일 때 아카이브의 마지막에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4BCBBF-5F90-492A-BDB3-F35355966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474715"/>
            <a:ext cx="8287034" cy="13634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A02723-681A-4A0F-834A-8FB9E055F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9" y="3838180"/>
            <a:ext cx="8628925" cy="297576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DBCE8C-6CBB-3D8D-A28C-B51054DF2FD8}"/>
              </a:ext>
            </a:extLst>
          </p:cNvPr>
          <p:cNvSpPr/>
          <p:nvPr/>
        </p:nvSpPr>
        <p:spPr>
          <a:xfrm>
            <a:off x="4583832" y="6354511"/>
            <a:ext cx="482453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5C856-B1C9-E5D5-48A6-FA96E97D9904}"/>
              </a:ext>
            </a:extLst>
          </p:cNvPr>
          <p:cNvSpPr/>
          <p:nvPr/>
        </p:nvSpPr>
        <p:spPr>
          <a:xfrm>
            <a:off x="9120336" y="3838180"/>
            <a:ext cx="2160240" cy="767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수정된 파일 추가</a:t>
            </a:r>
          </a:p>
        </p:txBody>
      </p:sp>
    </p:spTree>
    <p:extLst>
      <p:ext uri="{BB962C8B-B14F-4D97-AF65-F5344CB8AC3E}">
        <p14:creationId xmlns:p14="http://schemas.microsoft.com/office/powerpoint/2010/main" val="3050439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F4A31-A71D-350D-5F6E-3E499B85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009B74-D089-E636-E896-0BBD1745D9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아카이브에 파일 추가하기</a:t>
            </a:r>
            <a:r>
              <a:rPr lang="en-US" altLang="ko-KR" dirty="0"/>
              <a:t>: </a:t>
            </a:r>
            <a:r>
              <a:rPr lang="en-US" altLang="ko-KR" dirty="0" err="1"/>
              <a:t>rvf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지정한 파일을 무조건 아카이브의 마지막에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8245B3-413D-4A50-A1AE-D8F0AD5E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988840"/>
            <a:ext cx="6696744" cy="36004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E788785-E4E8-5E05-9B29-25AF4F0C5BA9}"/>
              </a:ext>
            </a:extLst>
          </p:cNvPr>
          <p:cNvSpPr/>
          <p:nvPr/>
        </p:nvSpPr>
        <p:spPr>
          <a:xfrm>
            <a:off x="2279576" y="5281066"/>
            <a:ext cx="4824536" cy="3081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42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BFE01-AB58-883D-3797-327016E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0D5CF-AD52-D81E-46A2-C2E724ACC87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아카이브 생성하고 압축하기</a:t>
            </a:r>
            <a:endParaRPr lang="en-US" altLang="ko-KR" dirty="0"/>
          </a:p>
          <a:p>
            <a:pPr lvl="1"/>
            <a:r>
              <a:rPr lang="ko-KR" altLang="en-US" dirty="0"/>
              <a:t>아카이브를 생성하면서 동시에 압축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:</a:t>
            </a:r>
            <a:r>
              <a:rPr lang="en-US" altLang="ko-KR" dirty="0" err="1"/>
              <a:t>gzip</a:t>
            </a:r>
            <a:r>
              <a:rPr lang="ko-KR" altLang="en-US" dirty="0"/>
              <a:t>으로 압축할 경우 </a:t>
            </a:r>
            <a:r>
              <a:rPr lang="en-US" altLang="ko-KR" dirty="0"/>
              <a:t>z </a:t>
            </a:r>
            <a:r>
              <a:rPr lang="ko-KR" altLang="en-US" dirty="0"/>
              <a:t>옵션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02D3BE-5B0F-4FB0-89FF-B2FC4DA3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60848"/>
            <a:ext cx="8326629" cy="439248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E7E3451-CA29-C009-32DC-73C7F5C97CDE}"/>
              </a:ext>
            </a:extLst>
          </p:cNvPr>
          <p:cNvSpPr/>
          <p:nvPr/>
        </p:nvSpPr>
        <p:spPr>
          <a:xfrm>
            <a:off x="4727848" y="2140678"/>
            <a:ext cx="1512168" cy="3522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492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F4DA6-7F46-1AA4-FF98-D26BB7B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37C2F2-0086-29AA-AF33-A6C920B0E9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bzip2</a:t>
            </a:r>
            <a:r>
              <a:rPr lang="ko-KR" altLang="en-US" dirty="0"/>
              <a:t>로 압축할 경우 </a:t>
            </a:r>
            <a:r>
              <a:rPr lang="en-US" altLang="ko-KR" dirty="0"/>
              <a:t>j </a:t>
            </a:r>
            <a:r>
              <a:rPr lang="ko-KR" altLang="en-US" dirty="0"/>
              <a:t>옵션을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DD0A3-3AA8-4A4C-920E-D6B8D800A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10897793" cy="468052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7BE9428-1BC4-192D-53BC-ACE283B6F6B9}"/>
              </a:ext>
            </a:extLst>
          </p:cNvPr>
          <p:cNvSpPr/>
          <p:nvPr/>
        </p:nvSpPr>
        <p:spPr>
          <a:xfrm>
            <a:off x="4079776" y="5810230"/>
            <a:ext cx="2376264" cy="3522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2AABD1-F36C-800F-F717-29C5FF6E8EFD}"/>
              </a:ext>
            </a:extLst>
          </p:cNvPr>
          <p:cNvSpPr/>
          <p:nvPr/>
        </p:nvSpPr>
        <p:spPr>
          <a:xfrm>
            <a:off x="5483932" y="1772816"/>
            <a:ext cx="1836204" cy="3522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91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D6E17-2B42-CACF-A6F4-C9907B1B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F68C7-89C2-E23E-8D64-81BBB18BD6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압축한 아카이브 파일의 내용은 </a:t>
            </a:r>
            <a:r>
              <a:rPr lang="en-US" altLang="ko-KR" dirty="0" err="1"/>
              <a:t>tvf</a:t>
            </a:r>
            <a:r>
              <a:rPr lang="ko-KR" altLang="en-US" dirty="0"/>
              <a:t>로 확인이 가능하며 </a:t>
            </a:r>
            <a:r>
              <a:rPr lang="en-US" altLang="ko-KR" dirty="0" err="1"/>
              <a:t>xvf</a:t>
            </a:r>
            <a:r>
              <a:rPr lang="ko-KR" altLang="en-US" dirty="0"/>
              <a:t>로 추출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8D0FEB-777A-4BB6-8A3E-B8C30C1B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00808"/>
            <a:ext cx="93610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22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18D5B-7FA3-0552-BCC1-82954C9D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3BC58-F270-F9AF-07F3-86EEA1D9CB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압축</a:t>
            </a:r>
            <a:r>
              <a:rPr lang="en-US" altLang="ko-KR" dirty="0"/>
              <a:t>: </a:t>
            </a:r>
            <a:r>
              <a:rPr lang="en-US" altLang="ko-KR" dirty="0" err="1"/>
              <a:t>gzip</a:t>
            </a:r>
            <a:r>
              <a:rPr lang="en-US" altLang="ko-KR" dirty="0"/>
              <a:t>/</a:t>
            </a:r>
            <a:r>
              <a:rPr lang="en-US" altLang="ko-KR" dirty="0" err="1"/>
              <a:t>gunzip</a:t>
            </a:r>
            <a:r>
              <a:rPr lang="en-US" altLang="ko-KR" dirty="0"/>
              <a:t>: 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1173A-9037-3EA3-6C6F-879D8DFA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96756"/>
            <a:ext cx="7776864" cy="346448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1E7ED44D-E7F8-B255-2159-41ABDD33D462}"/>
              </a:ext>
            </a:extLst>
          </p:cNvPr>
          <p:cNvSpPr txBox="1">
            <a:spLocks/>
          </p:cNvSpPr>
          <p:nvPr/>
        </p:nvSpPr>
        <p:spPr bwMode="auto">
          <a:xfrm>
            <a:off x="6386828" y="3794604"/>
            <a:ext cx="5244290" cy="92688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 err="1"/>
              <a:t>gzip</a:t>
            </a:r>
            <a:r>
              <a:rPr lang="ko-KR" altLang="en-US" dirty="0"/>
              <a:t>에서 </a:t>
            </a:r>
            <a:r>
              <a:rPr lang="en-US" altLang="ko-KR" dirty="0"/>
              <a:t>-l </a:t>
            </a:r>
            <a:r>
              <a:rPr lang="ko-KR" altLang="en-US" dirty="0"/>
              <a:t>옵션을 사용하여 압축 파일에 대한 정보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17575-B416-4047-904B-CF2DEEFF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" y="5317176"/>
            <a:ext cx="7620610" cy="11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290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0B0B2-26CA-1206-BE91-8A89E035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6E782C9-B6EB-4CAB-1F8C-8D07DF81EA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압축 파일의 내용 보기</a:t>
            </a:r>
            <a:r>
              <a:rPr lang="en-US" altLang="ko-KR" dirty="0"/>
              <a:t>: </a:t>
            </a:r>
            <a:r>
              <a:rPr lang="en-US" altLang="ko-KR" dirty="0" err="1"/>
              <a:t>zcat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12AC8B-C82A-1D08-2A3B-02736EC6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1059009"/>
            <a:ext cx="4185694" cy="20036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C829B9-1F4D-41C0-9963-365433CD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1" y="1628800"/>
            <a:ext cx="662473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7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BD067-17F3-7F02-6A47-14F69F75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EC6A2-48C0-FB3B-B72D-0A81647C3E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압축 풀기</a:t>
            </a:r>
            <a:r>
              <a:rPr lang="en-US" altLang="ko-KR" dirty="0"/>
              <a:t>: </a:t>
            </a:r>
            <a:r>
              <a:rPr lang="en-US" altLang="ko-KR" dirty="0" err="1"/>
              <a:t>gunzip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974D42-B8D3-7C45-1CD6-3F6BB30C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00807"/>
            <a:ext cx="4536504" cy="23599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FF58DD-1B42-4569-950A-DD321CF2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4293096"/>
            <a:ext cx="8846540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4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E199B-E34A-83B4-0BC6-A35BAD8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3543F-4BFA-7954-489C-5D905F45728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bzip2/bunzip2: .bz2 </a:t>
            </a:r>
            <a:r>
              <a:rPr lang="ko-KR" altLang="en-US" dirty="0"/>
              <a:t>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D4EC06-00BD-4EDB-C645-CEB914A8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4" y="1705671"/>
            <a:ext cx="4680520" cy="4265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A3C3A3-F650-4AC9-B44F-41042860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84" y="3645024"/>
            <a:ext cx="6840760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0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66D51-CA8D-0263-6453-E2EBF8E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파일 아카이브와 압축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D7944-2452-AD2E-75A7-6AB18ECB5E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 압축 파일의 내용 보기</a:t>
            </a:r>
            <a:r>
              <a:rPr lang="en-US" altLang="ko-KR" dirty="0"/>
              <a:t>: </a:t>
            </a:r>
            <a:r>
              <a:rPr lang="en-US" altLang="ko-KR" dirty="0" err="1"/>
              <a:t>bzcat</a:t>
            </a:r>
            <a:r>
              <a:rPr lang="en-US" altLang="ko-KR" dirty="0"/>
              <a:t>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압축 풀기</a:t>
            </a:r>
            <a:r>
              <a:rPr lang="en-US" altLang="ko-KR" dirty="0"/>
              <a:t>: bunzip2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2706A-E972-7FD9-16BF-B19AF43E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6" y="1071112"/>
            <a:ext cx="4608512" cy="2247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D19D3C-817B-15CE-6C76-B38DD42E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4009438"/>
            <a:ext cx="4608512" cy="23959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C52E98-4F61-4C6A-9B8F-BC0D597B3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954" y="4725144"/>
            <a:ext cx="597011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65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ko-KR" altLang="en-US" dirty="0"/>
              <a:t>우분투 패키지의 특징을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우분투 패키지를 설치하거나 제거한다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스냅 패키지를 설치하거나 제거한다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파일을 묶어 아카이브 파일을 만들고 압축할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프로그램을 스스로 컴파일할 수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makefile</a:t>
            </a:r>
            <a:r>
              <a:rPr lang="ko-KR" altLang="en-US" dirty="0"/>
              <a:t>을 작성하고 </a:t>
            </a:r>
            <a:r>
              <a:rPr lang="en-US" altLang="ko-KR" dirty="0"/>
              <a:t>make </a:t>
            </a:r>
            <a:r>
              <a:rPr lang="ko-KR" altLang="en-US" dirty="0"/>
              <a:t>명령으로 실행 파일을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098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소프트웨어 컴파일</a:t>
            </a:r>
          </a:p>
        </p:txBody>
      </p:sp>
    </p:spTree>
    <p:extLst>
      <p:ext uri="{BB962C8B-B14F-4D97-AF65-F5344CB8AC3E}">
        <p14:creationId xmlns:p14="http://schemas.microsoft.com/office/powerpoint/2010/main" val="4201846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컴파일러 설치</a:t>
            </a:r>
            <a:r>
              <a:rPr lang="en-US" altLang="ko-KR" dirty="0"/>
              <a:t>: </a:t>
            </a:r>
            <a:r>
              <a:rPr lang="en-US" altLang="ko-KR" dirty="0" err="1"/>
              <a:t>gcc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BD19D-6830-43CF-A466-E37C70A8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799"/>
            <a:ext cx="8640960" cy="475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98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8DB5DB4-F66C-70D5-08D7-F8C101F1A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C </a:t>
            </a:r>
            <a:r>
              <a:rPr lang="ko-KR" altLang="en-US" dirty="0"/>
              <a:t>프로그램 컴파일 및 실행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14A886E-ABA8-8B02-0A36-8C084DC7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28" y="1844824"/>
            <a:ext cx="5485642" cy="136815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36526B11-0183-00B1-ED76-AA8569E2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43" y="3453009"/>
            <a:ext cx="5510527" cy="117213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52CECA-FA8A-EB73-16AE-C763F8343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95" y="4923040"/>
            <a:ext cx="5431838" cy="1106223"/>
          </a:xfrm>
          <a:prstGeom prst="rect">
            <a:avLst/>
          </a:prstGeom>
        </p:spPr>
      </p:pic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A57C5154-73B7-04B9-666B-117C9CB2FB9B}"/>
              </a:ext>
            </a:extLst>
          </p:cNvPr>
          <p:cNvSpPr/>
          <p:nvPr/>
        </p:nvSpPr>
        <p:spPr>
          <a:xfrm>
            <a:off x="5879976" y="2564904"/>
            <a:ext cx="41901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아래쪽 58">
            <a:extLst>
              <a:ext uri="{FF2B5EF4-FFF2-40B4-BE49-F238E27FC236}">
                <a16:creationId xmlns:a16="http://schemas.microsoft.com/office/drawing/2014/main" id="{732F3FB0-4C91-4DB6-2D3A-7D1526922826}"/>
              </a:ext>
            </a:extLst>
          </p:cNvPr>
          <p:cNvSpPr/>
          <p:nvPr/>
        </p:nvSpPr>
        <p:spPr>
          <a:xfrm>
            <a:off x="8688288" y="3212976"/>
            <a:ext cx="86409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853B8324-E2A5-E902-E370-090E637A3982}"/>
              </a:ext>
            </a:extLst>
          </p:cNvPr>
          <p:cNvSpPr/>
          <p:nvPr/>
        </p:nvSpPr>
        <p:spPr>
          <a:xfrm>
            <a:off x="8688288" y="4649148"/>
            <a:ext cx="864096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D10DD9-A5E2-4C8D-A83D-3446AF9C4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1734210"/>
            <a:ext cx="5184576" cy="488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FC2A3F-92BA-4D65-9EBE-C262529D1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00" y="2528900"/>
            <a:ext cx="557870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D8DB5DB4-F66C-70D5-08D7-F8C101F1AB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간단한 </a:t>
            </a:r>
            <a:r>
              <a:rPr lang="en-US" altLang="ko-KR" dirty="0"/>
              <a:t>C </a:t>
            </a:r>
            <a:r>
              <a:rPr lang="ko-KR" altLang="en-US" dirty="0"/>
              <a:t>프로그램 컴파일 및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26E3A-F2B3-4A5D-B09C-A1DED100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675634"/>
            <a:ext cx="7067550" cy="771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185BD-EE6F-4A3C-A39A-7CDFD013F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596780"/>
            <a:ext cx="7067550" cy="807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B2362F-476C-4AE6-9574-CBF6CA1E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429" y="3758168"/>
            <a:ext cx="7871096" cy="11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384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B802288E-AC0A-2C4B-376F-DA311640BF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pPr lvl="1"/>
            <a:r>
              <a:rPr lang="ko-KR" altLang="en-US" dirty="0"/>
              <a:t>실행 파일명 변경하기</a:t>
            </a:r>
            <a:r>
              <a:rPr lang="en-US" altLang="ko-KR" dirty="0"/>
              <a:t>: -o </a:t>
            </a:r>
            <a:r>
              <a:rPr lang="ko-KR" altLang="en-US" dirty="0"/>
              <a:t>옵션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0D174D-8D5F-4F84-AB2F-90E49419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772816"/>
            <a:ext cx="8741958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1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11185304" cy="5518344"/>
          </a:xfrm>
        </p:spPr>
        <p:txBody>
          <a:bodyPr/>
          <a:lstStyle/>
          <a:p>
            <a:r>
              <a:rPr lang="en-US" altLang="ko-KR" dirty="0"/>
              <a:t>make </a:t>
            </a:r>
            <a:r>
              <a:rPr lang="ko-KR" altLang="en-US" dirty="0"/>
              <a:t>명령 사용하기</a:t>
            </a:r>
            <a:endParaRPr lang="en-US" altLang="ko-KR" dirty="0"/>
          </a:p>
          <a:p>
            <a:pPr lvl="1"/>
            <a:r>
              <a:rPr lang="en-US" altLang="ko-KR" dirty="0"/>
              <a:t>make </a:t>
            </a:r>
            <a:r>
              <a:rPr lang="ko-KR" altLang="en-US" dirty="0"/>
              <a:t>명령은 </a:t>
            </a:r>
            <a:r>
              <a:rPr lang="en-US" altLang="ko-KR" dirty="0" err="1"/>
              <a:t>makefile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Makefile</a:t>
            </a:r>
            <a:r>
              <a:rPr lang="en-US" altLang="ko-KR" dirty="0"/>
              <a:t>)</a:t>
            </a:r>
            <a:r>
              <a:rPr lang="ko-KR" altLang="en-US" dirty="0"/>
              <a:t>에 설정된 정보를 읽어서 여러 소스 파일을 컴파일하고 링크하여 최종 실행 파일을 생성</a:t>
            </a:r>
            <a:endParaRPr lang="en-US" altLang="ko-KR" dirty="0"/>
          </a:p>
          <a:p>
            <a:r>
              <a:rPr lang="en-US" altLang="ko-KR" dirty="0"/>
              <a:t>make </a:t>
            </a:r>
            <a:r>
              <a:rPr lang="ko-KR" altLang="en-US" dirty="0"/>
              <a:t>명령 설치하기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007B2-5213-4BB6-8B9D-E75CE103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996952"/>
            <a:ext cx="721995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250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8AE62-6201-6667-81C1-4E22B448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4270-48C7-7CB1-0997-9A003BC98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소스 파일 준비하기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E4E621-7151-419A-B943-5A7E17C9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79587"/>
            <a:ext cx="8568952" cy="501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700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8AE62-6201-6667-81C1-4E22B448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84270-48C7-7CB1-0997-9A003BC9859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소스 파일 준비하기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1F40F9-EE05-4B46-B096-BF885EAD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7"/>
            <a:ext cx="7200800" cy="48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89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0FA32-2417-8C44-8814-E171F37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7408F-5328-8EA8-89F4-062CEE8ECB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makefile</a:t>
            </a:r>
            <a:r>
              <a:rPr lang="en-US" altLang="ko-KR" dirty="0"/>
              <a:t> </a:t>
            </a:r>
            <a:r>
              <a:rPr lang="ko-KR" altLang="en-US" dirty="0"/>
              <a:t>작성 및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2E1FDC-CB2B-785F-3BAB-43A268FBD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638" y="1773691"/>
            <a:ext cx="5316168" cy="48236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903E52-85B7-4A83-A4A2-506E0956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700808"/>
            <a:ext cx="8784976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29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0FA32-2417-8C44-8814-E171F37E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소프트웨어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7408F-5328-8EA8-89F4-062CEE8ECB4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makefile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E850B0-B6CD-430A-B8E3-15A51A53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556792"/>
            <a:ext cx="5976664" cy="47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-168696" y="2060848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연습문제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23438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우분투 패키지를 설치할 때 사용할 수 있는 명령이 아닌 것은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apt-get </a:t>
            </a:r>
            <a:r>
              <a:rPr lang="ko-KR" altLang="en-US" dirty="0"/>
              <a:t>② </a:t>
            </a:r>
            <a:r>
              <a:rPr lang="en-US" altLang="ko-KR" dirty="0"/>
              <a:t>apt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③ </a:t>
            </a:r>
            <a:r>
              <a:rPr lang="en-US" altLang="ko-KR" dirty="0"/>
              <a:t>rpm</a:t>
            </a:r>
            <a:r>
              <a:rPr lang="ko-KR" altLang="en-US" dirty="0"/>
              <a:t> ④ </a:t>
            </a:r>
            <a:r>
              <a:rPr lang="en-US" altLang="ko-KR" dirty="0" err="1"/>
              <a:t>dpkg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02. apt-cache </a:t>
            </a:r>
            <a:r>
              <a:rPr lang="ko-KR" altLang="en-US" dirty="0"/>
              <a:t>명령의 서브 명령에서 패키지의 세부 정보를 검색하는 것은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search    </a:t>
            </a:r>
            <a:r>
              <a:rPr lang="ko-KR" altLang="en-US" dirty="0"/>
              <a:t>② </a:t>
            </a:r>
            <a:r>
              <a:rPr lang="en-US" altLang="ko-KR" dirty="0"/>
              <a:t>show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③ </a:t>
            </a:r>
            <a:r>
              <a:rPr lang="en-US" altLang="ko-KR" dirty="0"/>
              <a:t>showpkg </a:t>
            </a:r>
            <a:r>
              <a:rPr lang="ko-KR" altLang="en-US" dirty="0"/>
              <a:t>④ </a:t>
            </a:r>
            <a:r>
              <a:rPr lang="en-US" altLang="ko-KR" dirty="0"/>
              <a:t>upgrade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8402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03. dpkg </a:t>
            </a:r>
            <a:r>
              <a:rPr lang="ko-KR" altLang="en-US" dirty="0"/>
              <a:t>명령에서 특정 파일이 포함된 패키지를 검색할 때 사용하는 옵션은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① </a:t>
            </a:r>
            <a:r>
              <a:rPr lang="en-US" altLang="ko-KR" dirty="0"/>
              <a:t>dpkg –s </a:t>
            </a:r>
            <a:r>
              <a:rPr lang="ko-KR" altLang="en-US" dirty="0"/>
              <a:t>② </a:t>
            </a:r>
            <a:r>
              <a:rPr lang="en-US" altLang="ko-KR" dirty="0"/>
              <a:t>dpkg –L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③ </a:t>
            </a:r>
            <a:r>
              <a:rPr lang="en-US" altLang="ko-KR" dirty="0"/>
              <a:t>dpkg –c </a:t>
            </a:r>
            <a:r>
              <a:rPr lang="ko-KR" altLang="en-US" dirty="0"/>
              <a:t>④ </a:t>
            </a:r>
            <a:r>
              <a:rPr lang="en-US" altLang="ko-KR" dirty="0"/>
              <a:t>dpkg –S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04. dpkg </a:t>
            </a:r>
            <a:r>
              <a:rPr lang="ko-KR" altLang="en-US" dirty="0"/>
              <a:t>명령으로 </a:t>
            </a:r>
            <a:r>
              <a:rPr lang="en-US" altLang="ko-KR" dirty="0"/>
              <a:t>netcat_1.217-3ubuntu1_all.deb </a:t>
            </a:r>
            <a:r>
              <a:rPr lang="ko-KR" altLang="en-US" dirty="0"/>
              <a:t>패키지를 설치하는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dpkg –l netcat_1.217-3ubuntu1_all.deb</a:t>
            </a:r>
          </a:p>
          <a:p>
            <a:pPr marL="0" indent="0">
              <a:buNone/>
            </a:pPr>
            <a:r>
              <a:rPr lang="en-US" altLang="ko-KR" dirty="0"/>
              <a:t>   ② dpkg –i netcat_1.217-3ubuntu1_all.deb</a:t>
            </a:r>
          </a:p>
          <a:p>
            <a:pPr marL="0" indent="0">
              <a:buNone/>
            </a:pPr>
            <a:r>
              <a:rPr lang="en-US" altLang="ko-KR" dirty="0"/>
              <a:t>   ③ dpkg –r netcat_1.217-3ubuntu1_all.deb</a:t>
            </a:r>
          </a:p>
          <a:p>
            <a:pPr marL="0" indent="0">
              <a:buNone/>
            </a:pPr>
            <a:r>
              <a:rPr lang="en-US" altLang="ko-KR" dirty="0"/>
              <a:t>   ④ dpkg –P netcat_1.217-3ubuntu1_all.deb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0219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980728"/>
            <a:ext cx="11161945" cy="5616624"/>
          </a:xfr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05. </a:t>
            </a:r>
            <a:r>
              <a:rPr lang="ko-KR" altLang="en-US" dirty="0"/>
              <a:t>스냅 패키지가 있는지 검색하기 위한 서브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 ① </a:t>
            </a:r>
            <a:r>
              <a:rPr lang="en-US" altLang="ko-KR" dirty="0"/>
              <a:t>search </a:t>
            </a:r>
            <a:r>
              <a:rPr lang="ko-KR" altLang="en-US" dirty="0"/>
              <a:t>② </a:t>
            </a:r>
            <a:r>
              <a:rPr lang="en-US" altLang="ko-KR" dirty="0"/>
              <a:t>show</a:t>
            </a:r>
            <a:r>
              <a:rPr lang="ko-KR" altLang="en-US" dirty="0"/>
              <a:t>  ③ </a:t>
            </a:r>
            <a:r>
              <a:rPr lang="en-US" altLang="ko-KR" dirty="0"/>
              <a:t>info </a:t>
            </a:r>
            <a:r>
              <a:rPr lang="ko-KR" altLang="en-US" dirty="0"/>
              <a:t>④ </a:t>
            </a:r>
            <a:r>
              <a:rPr lang="en-US" altLang="ko-KR" dirty="0"/>
              <a:t>find</a:t>
            </a:r>
          </a:p>
          <a:p>
            <a:pPr marL="0" indent="0">
              <a:buNone/>
            </a:pP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/>
              <a:t>06. tar </a:t>
            </a:r>
            <a:r>
              <a:rPr lang="ko-KR" altLang="en-US" dirty="0"/>
              <a:t>명령으로 만든 </a:t>
            </a:r>
            <a:r>
              <a:rPr lang="en-US" altLang="ko-KR" dirty="0"/>
              <a:t>u.tar</a:t>
            </a:r>
            <a:r>
              <a:rPr lang="ko-KR" altLang="en-US" dirty="0"/>
              <a:t>에 </a:t>
            </a:r>
            <a:r>
              <a:rPr lang="en-US" altLang="ko-KR" dirty="0"/>
              <a:t>a.txt </a:t>
            </a:r>
            <a:r>
              <a:rPr lang="ko-KR" altLang="en-US" dirty="0"/>
              <a:t>파일을 추가하는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tar rvf u.tar a.txt    ② tar cvf u.tar a.txt</a:t>
            </a:r>
          </a:p>
          <a:p>
            <a:pPr marL="0" indent="0">
              <a:buNone/>
            </a:pPr>
            <a:r>
              <a:rPr lang="en-US" altLang="ko-KR" dirty="0"/>
              <a:t>   ③ tar uvf u.tar a.txt    ④ tar xvf u.tar a.txt</a:t>
            </a:r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07. tar </a:t>
            </a:r>
            <a:r>
              <a:rPr lang="ko-KR" altLang="en-US" dirty="0"/>
              <a:t>명령으로 만든 </a:t>
            </a:r>
            <a:r>
              <a:rPr lang="en-US" altLang="ko-KR" dirty="0"/>
              <a:t>u.tar </a:t>
            </a:r>
            <a:r>
              <a:rPr lang="ko-KR" altLang="en-US" dirty="0"/>
              <a:t>파일의 세부 내용을 보는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 ① </a:t>
            </a:r>
            <a:r>
              <a:rPr lang="en-US" altLang="ko-KR" dirty="0"/>
              <a:t>tar rvf u.tar            ② tar xvf u.tar</a:t>
            </a:r>
          </a:p>
          <a:p>
            <a:pPr marL="0" indent="0">
              <a:buNone/>
            </a:pPr>
            <a:r>
              <a:rPr lang="en-US" altLang="ko-KR" dirty="0"/>
              <a:t>   ③ tar tvf u.tar            ④ tar ivf u.tar</a:t>
            </a:r>
          </a:p>
        </p:txBody>
      </p:sp>
    </p:spTree>
    <p:extLst>
      <p:ext uri="{BB962C8B-B14F-4D97-AF65-F5344CB8AC3E}">
        <p14:creationId xmlns:p14="http://schemas.microsoft.com/office/powerpoint/2010/main" val="34119642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en-US" altLang="ko-KR" dirty="0"/>
              <a:t>08. ch4 </a:t>
            </a:r>
            <a:r>
              <a:rPr lang="ko-KR" altLang="en-US" dirty="0"/>
              <a:t>디렉터리의 아카이브 파일을 만드는 명령은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 	tar </a:t>
            </a:r>
            <a:r>
              <a:rPr lang="en-US" altLang="ko-KR" dirty="0" err="1" smtClean="0">
                <a:solidFill>
                  <a:srgbClr val="FF0000"/>
                </a:solidFill>
              </a:rPr>
              <a:t>cvf</a:t>
            </a:r>
            <a:r>
              <a:rPr lang="en-US" altLang="ko-KR" dirty="0" smtClean="0">
                <a:solidFill>
                  <a:srgbClr val="FF0000"/>
                </a:solidFill>
              </a:rPr>
              <a:t> ch4.tar ch4</a:t>
            </a:r>
          </a:p>
          <a:p>
            <a:pPr marL="0" indent="0">
              <a:buNone/>
            </a:pPr>
            <a:endParaRPr lang="ko-KR" altLang="en-US" dirty="0">
              <a:solidFill>
                <a:srgbClr val="FF0000"/>
              </a:solidFill>
            </a:endParaRPr>
          </a:p>
          <a:p>
            <a:r>
              <a:rPr lang="en-US" altLang="ko-KR" dirty="0"/>
              <a:t>09. gnome</a:t>
            </a:r>
            <a:r>
              <a:rPr lang="ko-KR" altLang="en-US" dirty="0"/>
              <a:t>과 관련된 패키지 중 </a:t>
            </a:r>
            <a:r>
              <a:rPr lang="en-US" altLang="ko-KR" dirty="0"/>
              <a:t>apt</a:t>
            </a:r>
            <a:r>
              <a:rPr lang="ko-KR" altLang="en-US" dirty="0"/>
              <a:t>로 설치할 수 있는 패키지를 하나 골라 설치하고 </a:t>
            </a:r>
            <a:r>
              <a:rPr lang="ko-KR" altLang="en-US" dirty="0" err="1"/>
              <a:t>실행하시오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     	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smtClean="0"/>
              <a:t>apt update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 install gnome-paint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gnome-paint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	</a:t>
            </a:r>
            <a:r>
              <a:rPr lang="en-US" altLang="ko-KR" dirty="0">
                <a:solidFill>
                  <a:srgbClr val="FF0000"/>
                </a:solidFill>
              </a:rPr>
              <a:t>	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973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2BDD9D6-677D-445E-8EC8-6355EE5CA472}"/>
              </a:ext>
            </a:extLst>
          </p:cNvPr>
          <p:cNvSpPr txBox="1">
            <a:spLocks/>
          </p:cNvSpPr>
          <p:nvPr/>
        </p:nvSpPr>
        <p:spPr bwMode="auto">
          <a:xfrm>
            <a:off x="2297341" y="1455093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</a:rPr>
              <a:t>실습</a:t>
            </a:r>
            <a:r>
              <a:rPr lang="en-US" altLang="ko-KR" sz="2400" dirty="0">
                <a:solidFill>
                  <a:srgbClr val="FFC000"/>
                </a:solidFill>
              </a:rPr>
              <a:t>1&gt; Server </a:t>
            </a:r>
            <a:r>
              <a:rPr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pic>
        <p:nvPicPr>
          <p:cNvPr id="16" name="그림 15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096B25F3-1FD1-4AE0-A62D-4FC02FD4D0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524001" y="1284514"/>
            <a:ext cx="756709" cy="742276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1966937" y="2190167"/>
            <a:ext cx="8229600" cy="421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55588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57225" indent="-2460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400" kern="120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2pPr>
            <a:lvl3pPr marL="922338" indent="-21907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3pPr>
            <a:lvl4pPr marL="1179513" indent="-20002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4pPr>
            <a:lvl5pPr marL="1389063" indent="-1825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1800" kern="1200">
                <a:solidFill>
                  <a:srgbClr val="A04DA3"/>
                </a:solidFill>
                <a:latin typeface="+mn-ea"/>
                <a:ea typeface="+mn-ea"/>
                <a:cs typeface="+mn-cs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dirty="0"/>
              <a:t>실습목표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sz="2000" dirty="0"/>
              <a:t>Ubuntu 22.04 Desktop ISO </a:t>
            </a:r>
            <a:r>
              <a:rPr lang="ko-KR" altLang="en-US" sz="2000" dirty="0"/>
              <a:t>파일을 이용해서</a:t>
            </a:r>
            <a:r>
              <a:rPr lang="en-US" altLang="ko-KR" sz="2000" dirty="0"/>
              <a:t>, Server</a:t>
            </a:r>
            <a:r>
              <a:rPr lang="ko-KR" altLang="en-US" sz="2000" dirty="0"/>
              <a:t>를 설치한다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r>
              <a:rPr lang="ko-KR" altLang="en-US" sz="2000" dirty="0"/>
              <a:t>설치 후</a:t>
            </a:r>
            <a:r>
              <a:rPr lang="en-US" altLang="ko-KR" sz="2000" dirty="0"/>
              <a:t>, </a:t>
            </a:r>
            <a:r>
              <a:rPr lang="ko-KR" altLang="en-US" sz="2000" dirty="0"/>
              <a:t>환경 설정 및 스냅숏까지 완료한다</a:t>
            </a:r>
            <a:r>
              <a:rPr lang="en-US" altLang="ko-KR" sz="2000" dirty="0"/>
              <a:t>.</a:t>
            </a:r>
          </a:p>
          <a:p>
            <a:pPr eaLnBrk="1" hangingPunct="1">
              <a:defRPr/>
            </a:pPr>
            <a:r>
              <a:rPr lang="ko-KR" altLang="en-US" dirty="0"/>
              <a:t>결과 화면 </a:t>
            </a:r>
            <a:r>
              <a:rPr lang="en-US" altLang="ko-KR" dirty="0"/>
              <a:t>(</a:t>
            </a:r>
            <a:r>
              <a:rPr lang="ko-KR" altLang="en-US" dirty="0"/>
              <a:t>설치시작과 설치완료 화면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5750729" y="5237748"/>
            <a:ext cx="500063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024063" y="625822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3</a:t>
            </a:r>
            <a:r>
              <a:rPr lang="ko-KR" altLang="en-US" sz="2800" dirty="0"/>
              <a:t>대의 우분투 설치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F8350C-B2B8-41C0-B1A3-92E27B2445A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24064" y="4025339"/>
            <a:ext cx="3233269" cy="2424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모니터, 컴퓨터, 전화이(가) 표시된 사진&#10;&#10;자동 생성된 설명">
            <a:extLst>
              <a:ext uri="{FF2B5EF4-FFF2-40B4-BE49-F238E27FC236}">
                <a16:creationId xmlns:a16="http://schemas.microsoft.com/office/drawing/2014/main" id="{C7F5F2B1-8F3C-4E16-9BFE-51D257A066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77" y="4044136"/>
            <a:ext cx="3233090" cy="24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77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44403-2C52-4A14-B709-8886B4B62B1E}"/>
              </a:ext>
            </a:extLst>
          </p:cNvPr>
          <p:cNvSpPr txBox="1">
            <a:spLocks/>
          </p:cNvSpPr>
          <p:nvPr/>
        </p:nvSpPr>
        <p:spPr bwMode="auto">
          <a:xfrm>
            <a:off x="2297341" y="735041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</a:rPr>
              <a:t>실습</a:t>
            </a:r>
            <a:r>
              <a:rPr lang="en-US" altLang="ko-KR" sz="2400" dirty="0">
                <a:solidFill>
                  <a:srgbClr val="FFC000"/>
                </a:solidFill>
              </a:rPr>
              <a:t>2&gt; Server(B) </a:t>
            </a:r>
            <a:r>
              <a:rPr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F628FD36-CBA9-4DA3-B807-C4CB7CEBE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524001" y="564462"/>
            <a:ext cx="756709" cy="742276"/>
          </a:xfrm>
          <a:prstGeom prst="rect">
            <a:avLst/>
          </a:prstGeom>
        </p:spPr>
      </p:pic>
      <p:sp>
        <p:nvSpPr>
          <p:cNvPr id="12" name="내용 개체 틀 2"/>
          <p:cNvSpPr txBox="1">
            <a:spLocks/>
          </p:cNvSpPr>
          <p:nvPr/>
        </p:nvSpPr>
        <p:spPr bwMode="auto">
          <a:xfrm>
            <a:off x="1981200" y="1632574"/>
            <a:ext cx="8229600" cy="266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55588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57225" indent="-2460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400" kern="120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2pPr>
            <a:lvl3pPr marL="922338" indent="-21907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3pPr>
            <a:lvl4pPr marL="1179513" indent="-20002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4pPr>
            <a:lvl5pPr marL="1389063" indent="-1825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1800" kern="1200">
                <a:solidFill>
                  <a:srgbClr val="A04DA3"/>
                </a:solidFill>
                <a:latin typeface="+mn-ea"/>
                <a:ea typeface="+mn-ea"/>
                <a:cs typeface="+mn-cs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dirty="0"/>
              <a:t>실습목표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sz="2000" dirty="0"/>
              <a:t>Ubuntu 22.04 Server ISO </a:t>
            </a:r>
            <a:r>
              <a:rPr lang="ko-KR" altLang="en-US" sz="2000" dirty="0"/>
              <a:t>파일을 사용해서</a:t>
            </a:r>
            <a:r>
              <a:rPr lang="en-US" altLang="ko-KR" sz="2000" dirty="0"/>
              <a:t> </a:t>
            </a:r>
            <a:r>
              <a:rPr lang="ko-KR" altLang="en-US" sz="2000" dirty="0"/>
              <a:t>텍스트모드로 사용할 </a:t>
            </a:r>
            <a:r>
              <a:rPr lang="en-US" altLang="ko-KR" sz="2000" dirty="0"/>
              <a:t>Server(B)</a:t>
            </a:r>
            <a:r>
              <a:rPr lang="ko-KR" altLang="en-US" sz="2000" dirty="0"/>
              <a:t>를 설치한다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r>
              <a:rPr lang="ko-KR" altLang="en-US" sz="2000" dirty="0"/>
              <a:t>설치 후</a:t>
            </a:r>
            <a:r>
              <a:rPr lang="en-US" altLang="ko-KR" sz="2000" dirty="0"/>
              <a:t>, </a:t>
            </a:r>
            <a:r>
              <a:rPr lang="ko-KR" altLang="en-US" sz="2000" dirty="0"/>
              <a:t>환경 설정 및 스냅숏까지 완료한다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endParaRPr lang="en-US" altLang="ko-KR" sz="2000" dirty="0"/>
          </a:p>
          <a:p>
            <a:pPr eaLnBrk="1" hangingPunct="1">
              <a:defRPr/>
            </a:pPr>
            <a:r>
              <a:rPr lang="ko-KR" altLang="en-US" sz="2000" dirty="0"/>
              <a:t>결과 화면 </a:t>
            </a:r>
            <a:r>
              <a:rPr lang="en-US" altLang="ko-KR" sz="2000" dirty="0"/>
              <a:t>(</a:t>
            </a:r>
            <a:r>
              <a:rPr lang="ko-KR" altLang="en-US" sz="2000" dirty="0"/>
              <a:t>설치시작과 설치완료 화면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dirty="0"/>
          </a:p>
        </p:txBody>
      </p:sp>
      <p:sp>
        <p:nvSpPr>
          <p:cNvPr id="11" name="오른쪽 화살표 14"/>
          <p:cNvSpPr/>
          <p:nvPr/>
        </p:nvSpPr>
        <p:spPr>
          <a:xfrm>
            <a:off x="5570868" y="4869161"/>
            <a:ext cx="500063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2C2EAC-D4E4-4105-8213-50267BC1E4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4395944"/>
            <a:ext cx="3665350" cy="120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1CC6D07-A76F-4564-881B-B8FF8DEA9E1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357304"/>
            <a:ext cx="3999616" cy="1404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7161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A796C18-78A9-41B9-A7B0-E2CC4F03B183}"/>
              </a:ext>
            </a:extLst>
          </p:cNvPr>
          <p:cNvSpPr txBox="1">
            <a:spLocks/>
          </p:cNvSpPr>
          <p:nvPr/>
        </p:nvSpPr>
        <p:spPr bwMode="auto">
          <a:xfrm>
            <a:off x="2297341" y="735041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</a:rPr>
              <a:t>실습</a:t>
            </a:r>
            <a:r>
              <a:rPr lang="en-US" altLang="ko-KR" sz="2400" dirty="0">
                <a:solidFill>
                  <a:srgbClr val="FFC000"/>
                </a:solidFill>
              </a:rPr>
              <a:t>3&gt; Client </a:t>
            </a:r>
            <a:r>
              <a:rPr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pic>
        <p:nvPicPr>
          <p:cNvPr id="7" name="그림 6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DDB07C20-E59E-46FD-BF9A-F1C821B1D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524001" y="564462"/>
            <a:ext cx="756709" cy="74227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981200" y="1626868"/>
            <a:ext cx="8229600" cy="180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55588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57225" indent="-2460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400" kern="1200">
                <a:solidFill>
                  <a:schemeClr val="accent2"/>
                </a:solidFill>
                <a:latin typeface="+mn-ea"/>
                <a:ea typeface="+mn-ea"/>
                <a:cs typeface="+mn-cs"/>
              </a:defRPr>
            </a:lvl2pPr>
            <a:lvl3pPr marL="922338" indent="-21907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3pPr>
            <a:lvl4pPr marL="1179513" indent="-200025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000" kern="120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4pPr>
            <a:lvl5pPr marL="1389063" indent="-182563" algn="l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1800" kern="1200">
                <a:solidFill>
                  <a:srgbClr val="A04DA3"/>
                </a:solidFill>
                <a:latin typeface="+mn-ea"/>
                <a:ea typeface="+mn-ea"/>
                <a:cs typeface="+mn-cs"/>
              </a:defRPr>
            </a:lvl5pPr>
            <a:lvl6pPr marL="1609344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1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ko-KR" altLang="en-US" dirty="0"/>
              <a:t>실습목표</a:t>
            </a:r>
          </a:p>
          <a:p>
            <a:pPr lvl="1" eaLnBrk="1" hangingPunct="1">
              <a:defRPr/>
            </a:pPr>
            <a:r>
              <a:rPr lang="en-US" altLang="ko-KR" sz="2000" dirty="0" err="1"/>
              <a:t>Kubuntu</a:t>
            </a:r>
            <a:r>
              <a:rPr lang="en-US" altLang="ko-KR" sz="2000" dirty="0"/>
              <a:t> 22.04 ISO</a:t>
            </a:r>
            <a:r>
              <a:rPr lang="ko-KR" altLang="en-US" sz="2000" dirty="0"/>
              <a:t>를 설치한다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r>
              <a:rPr lang="ko-KR" altLang="en-US" sz="2000" dirty="0"/>
              <a:t>설치 후</a:t>
            </a:r>
            <a:r>
              <a:rPr lang="en-US" altLang="ko-KR" sz="2000" dirty="0"/>
              <a:t>, </a:t>
            </a:r>
            <a:r>
              <a:rPr lang="ko-KR" altLang="en-US" sz="2000" dirty="0"/>
              <a:t>환경 설정 및 스냅숏까지 완료한다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endParaRPr lang="en-US" altLang="ko-KR" sz="2000" dirty="0"/>
          </a:p>
          <a:p>
            <a:pPr eaLnBrk="1" hangingPunct="1">
              <a:defRPr/>
            </a:pPr>
            <a:r>
              <a:rPr lang="ko-KR" altLang="en-US" sz="2000" dirty="0"/>
              <a:t>결과 화면 </a:t>
            </a:r>
            <a:r>
              <a:rPr lang="en-US" altLang="ko-KR" sz="2000" dirty="0"/>
              <a:t>(</a:t>
            </a:r>
            <a:r>
              <a:rPr lang="ko-KR" altLang="en-US" sz="2000" dirty="0"/>
              <a:t>설치시작과 설치완료 화면</a:t>
            </a:r>
            <a:r>
              <a:rPr lang="en-US" altLang="ko-KR" sz="2000" dirty="0"/>
              <a:t>)</a:t>
            </a:r>
            <a:endParaRPr lang="ko-KR" altLang="en-US" sz="2000" dirty="0"/>
          </a:p>
          <a:p>
            <a:pPr lvl="1" eaLnBrk="1" hangingPunct="1">
              <a:defRPr/>
            </a:pPr>
            <a:endParaRPr lang="ko-KR" altLang="en-US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dirty="0"/>
          </a:p>
        </p:txBody>
      </p:sp>
      <p:sp>
        <p:nvSpPr>
          <p:cNvPr id="19" name="오른쪽 화살표 14"/>
          <p:cNvSpPr/>
          <p:nvPr/>
        </p:nvSpPr>
        <p:spPr>
          <a:xfrm>
            <a:off x="5776992" y="4588460"/>
            <a:ext cx="500063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CBE64DC-9F4F-4EB3-A113-927DE43D0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4005064"/>
            <a:ext cx="3220116" cy="1954368"/>
          </a:xfrm>
          <a:prstGeom prst="rect">
            <a:avLst/>
          </a:prstGeom>
        </p:spPr>
      </p:pic>
      <p:pic>
        <p:nvPicPr>
          <p:cNvPr id="5" name="그림 4" descr="전자기기, 모니터, 컴퓨터, 앉아있는이(가) 표시된 사진&#10;&#10;자동 생성된 설명">
            <a:extLst>
              <a:ext uri="{FF2B5EF4-FFF2-40B4-BE49-F238E27FC236}">
                <a16:creationId xmlns:a16="http://schemas.microsoft.com/office/drawing/2014/main" id="{FE859444-D947-46E1-833F-B1F9476B3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98" y="3429001"/>
            <a:ext cx="3904775" cy="29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607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1981200" y="2312243"/>
            <a:ext cx="8229600" cy="4927476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실습목표</a:t>
            </a:r>
            <a:endParaRPr lang="en-US" altLang="ko-KR" dirty="0"/>
          </a:p>
          <a:p>
            <a:pPr lvl="1" eaLnBrk="1" hangingPunct="1">
              <a:defRPr/>
            </a:pPr>
            <a:r>
              <a:rPr lang="en-US" altLang="ko-KR" sz="2000" dirty="0"/>
              <a:t>Windows 10 Enterprise </a:t>
            </a:r>
            <a:r>
              <a:rPr lang="ko-KR" altLang="en-US" sz="2000" dirty="0"/>
              <a:t>평가판을 설치하자</a:t>
            </a:r>
            <a:r>
              <a:rPr lang="en-US" altLang="ko-KR" sz="2000" dirty="0"/>
              <a:t>.</a:t>
            </a:r>
          </a:p>
          <a:p>
            <a:pPr lvl="1" eaLnBrk="1" hangingPunct="1">
              <a:defRPr/>
            </a:pPr>
            <a:endParaRPr lang="en-US" altLang="ko-KR" sz="2000" dirty="0"/>
          </a:p>
          <a:p>
            <a:pPr eaLnBrk="1" hangingPunct="1">
              <a:defRPr/>
            </a:pPr>
            <a:r>
              <a:rPr lang="ko-KR" altLang="en-US" dirty="0"/>
              <a:t>실습 화면</a:t>
            </a:r>
            <a:r>
              <a:rPr lang="en-US" altLang="ko-KR" dirty="0"/>
              <a:t>(Windows Client </a:t>
            </a:r>
            <a:r>
              <a:rPr lang="ko-KR" altLang="en-US" dirty="0"/>
              <a:t>설치 화면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>
              <a:defRPr/>
            </a:pPr>
            <a:endParaRPr lang="en-US" altLang="ko-KR" dirty="0"/>
          </a:p>
          <a:p>
            <a:pPr lvl="2" eaLnBrk="1" hangingPunct="1">
              <a:defRPr/>
            </a:pPr>
            <a:endParaRPr lang="en-US" altLang="ko-KR" dirty="0"/>
          </a:p>
          <a:p>
            <a:pPr eaLnBrk="1" hangingPunct="1">
              <a:defRPr/>
            </a:pPr>
            <a:endParaRPr lang="ko-KR" altLang="en-US" dirty="0"/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024063" y="625822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WinClient </a:t>
            </a:r>
            <a:r>
              <a:rPr lang="ko-KR" altLang="en-US" sz="2800" dirty="0"/>
              <a:t>설치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2253F4-51CF-4333-83F8-8C08676E1657}"/>
              </a:ext>
            </a:extLst>
          </p:cNvPr>
          <p:cNvSpPr txBox="1">
            <a:spLocks/>
          </p:cNvSpPr>
          <p:nvPr/>
        </p:nvSpPr>
        <p:spPr bwMode="auto">
          <a:xfrm>
            <a:off x="2297341" y="1404896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FFC000"/>
                </a:solidFill>
              </a:rPr>
              <a:t>&lt;</a:t>
            </a:r>
            <a:r>
              <a:rPr lang="ko-KR" altLang="en-US" sz="2400" dirty="0">
                <a:solidFill>
                  <a:srgbClr val="FFC000"/>
                </a:solidFill>
              </a:rPr>
              <a:t>실습</a:t>
            </a:r>
            <a:r>
              <a:rPr lang="en-US" altLang="ko-KR" sz="2400" dirty="0">
                <a:solidFill>
                  <a:srgbClr val="FFC000"/>
                </a:solidFill>
              </a:rPr>
              <a:t>4&gt; Windows Client</a:t>
            </a:r>
            <a:r>
              <a:rPr lang="ko-KR" altLang="en-US" sz="2400" dirty="0">
                <a:solidFill>
                  <a:srgbClr val="FFC000"/>
                </a:solidFill>
              </a:rPr>
              <a:t>를 설치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1D908005-92B3-4AD9-BF33-9E17326A75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524001" y="1234317"/>
            <a:ext cx="756709" cy="742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1D55E-EDE9-4B47-A147-40C5957E6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27" y="4005065"/>
            <a:ext cx="7020272" cy="245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920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14536</TotalTime>
  <Words>2312</Words>
  <Application>Microsoft Office PowerPoint</Application>
  <PresentationFormat>와이드스크린</PresentationFormat>
  <Paragraphs>412</Paragraphs>
  <Slides>99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9" baseType="lpstr">
      <vt:lpstr>맑은 고딕</vt:lpstr>
      <vt:lpstr>나눔스퀘어라운드 ExtraBold</vt:lpstr>
      <vt:lpstr>Arial</vt:lpstr>
      <vt:lpstr>Wingdings 2</vt:lpstr>
      <vt:lpstr>HY견고딕</vt:lpstr>
      <vt:lpstr>Wingdings</vt:lpstr>
      <vt:lpstr>Georgia</vt:lpstr>
      <vt:lpstr>Verdana</vt:lpstr>
      <vt:lpstr>Tahoma</vt:lpstr>
      <vt:lpstr>1_Office 테마</vt:lpstr>
      <vt:lpstr>PowerPoint 프레젠테이션</vt:lpstr>
      <vt:lpstr>연습문제</vt:lpstr>
      <vt:lpstr>연습문제</vt:lpstr>
      <vt:lpstr>연습문제</vt:lpstr>
      <vt:lpstr>연습문제</vt:lpstr>
      <vt:lpstr>PowerPoint 프레젠테이션</vt:lpstr>
      <vt:lpstr>PowerPoint 프레젠테이션</vt:lpstr>
      <vt:lpstr>PowerPoint 프레젠테이션</vt:lpstr>
      <vt:lpstr>00 개요</vt:lpstr>
      <vt:lpstr>00. 개요</vt:lpstr>
      <vt:lpstr>01 우분투 패키지의 개요</vt:lpstr>
      <vt:lpstr>01. 우분투 패키지의 개요</vt:lpstr>
      <vt:lpstr>01. 우분투 패키지의 개요</vt:lpstr>
      <vt:lpstr>01. 우분투 패키지의 개요</vt:lpstr>
      <vt:lpstr>01. 우분투 패키지의 개요</vt:lpstr>
      <vt:lpstr>02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APT 명령으로 패키지 설치하기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dpkg 명령으로 패키지 설치하기</vt:lpstr>
      <vt:lpstr>dpkg 명령으로 패키지 설치하기</vt:lpstr>
      <vt:lpstr>dpkg 명령으로 패키지 설치하기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02. 우분투 패키지 설치</vt:lpstr>
      <vt:lpstr>03 스냅 패키지 설치</vt:lpstr>
      <vt:lpstr>03. 스냅 패키지 설치</vt:lpstr>
      <vt:lpstr>03. 스냅 패키지 설치</vt:lpstr>
      <vt:lpstr>03. 스냅 패키지 설치</vt:lpstr>
      <vt:lpstr>03. 스냅 패키지 설치</vt:lpstr>
      <vt:lpstr>03. 스냅 패키지 설치</vt:lpstr>
      <vt:lpstr>03. 스냅 패키지 설치</vt:lpstr>
      <vt:lpstr>03. 스냅 패키지 설치</vt:lpstr>
      <vt:lpstr>스냅 설치하고 삭제하기</vt:lpstr>
      <vt:lpstr>04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04. 파일 아카이브와 압축</vt:lpstr>
      <vt:lpstr>05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05. 소프트웨어 컴파일</vt:lpstr>
      <vt:lpstr>PowerPoint 프레젠테이션</vt:lpstr>
      <vt:lpstr>연습문제</vt:lpstr>
      <vt:lpstr>연습문제</vt:lpstr>
      <vt:lpstr>연습문제</vt:lpstr>
      <vt:lpstr>연습문제</vt:lpstr>
      <vt:lpstr>3대의 우분투 설치</vt:lpstr>
      <vt:lpstr>PowerPoint 프레젠테이션</vt:lpstr>
      <vt:lpstr>PowerPoint 프레젠테이션</vt:lpstr>
      <vt:lpstr>WinClient 설치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FullName</cp:lastModifiedBy>
  <cp:revision>530</cp:revision>
  <dcterms:created xsi:type="dcterms:W3CDTF">2006-10-05T04:04:58Z</dcterms:created>
  <dcterms:modified xsi:type="dcterms:W3CDTF">2024-01-27T04:12:27Z</dcterms:modified>
</cp:coreProperties>
</file>